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73" r:id="rId5"/>
    <p:sldId id="293" r:id="rId6"/>
    <p:sldId id="291" r:id="rId7"/>
    <p:sldId id="292" r:id="rId8"/>
    <p:sldId id="259" r:id="rId9"/>
    <p:sldId id="260" r:id="rId10"/>
    <p:sldId id="284" r:id="rId11"/>
    <p:sldId id="283" r:id="rId12"/>
    <p:sldId id="282" r:id="rId13"/>
    <p:sldId id="261" r:id="rId14"/>
    <p:sldId id="286" r:id="rId15"/>
    <p:sldId id="281" r:id="rId16"/>
    <p:sldId id="287" r:id="rId17"/>
    <p:sldId id="262" r:id="rId18"/>
    <p:sldId id="289" r:id="rId19"/>
    <p:sldId id="288" r:id="rId20"/>
    <p:sldId id="263" r:id="rId21"/>
    <p:sldId id="280" r:id="rId22"/>
    <p:sldId id="264" r:id="rId23"/>
    <p:sldId id="279" r:id="rId24"/>
    <p:sldId id="278" r:id="rId25"/>
    <p:sldId id="290" r:id="rId26"/>
    <p:sldId id="265" r:id="rId27"/>
    <p:sldId id="302" r:id="rId28"/>
    <p:sldId id="277" r:id="rId29"/>
    <p:sldId id="301" r:id="rId30"/>
    <p:sldId id="266" r:id="rId31"/>
    <p:sldId id="267" r:id="rId32"/>
    <p:sldId id="294" r:id="rId33"/>
    <p:sldId id="295" r:id="rId34"/>
    <p:sldId id="268" r:id="rId35"/>
    <p:sldId id="304" r:id="rId36"/>
    <p:sldId id="303" r:id="rId37"/>
    <p:sldId id="269" r:id="rId38"/>
    <p:sldId id="275" r:id="rId39"/>
    <p:sldId id="274" r:id="rId40"/>
    <p:sldId id="299" r:id="rId41"/>
    <p:sldId id="270" r:id="rId42"/>
    <p:sldId id="300" r:id="rId43"/>
    <p:sldId id="276" r:id="rId44"/>
    <p:sldId id="271" r:id="rId45"/>
    <p:sldId id="298" r:id="rId46"/>
    <p:sldId id="297" r:id="rId47"/>
    <p:sldId id="296" r:id="rId48"/>
    <p:sldId id="272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7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E5E5E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E5E5E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5E5E5E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2pPr marL="1219200" indent="-609600"/>
            <a:lvl3pPr marL="1828800" indent="-609600"/>
            <a:lvl4pPr marL="2438400" indent="-609600"/>
            <a:lvl5pPr marL="3048000" indent="-609600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1176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7272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3368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29464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5560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1656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7752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384800" marR="0" indent="-5080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priveroramirez@anl.gov" TargetMode="Externa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dro Rivero — May 6, 202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Pedro Rivero — May 6, 2021</a:t>
            </a:r>
          </a:p>
        </p:txBody>
      </p:sp>
      <p:sp>
        <p:nvSpPr>
          <p:cNvPr id="152" name="QSR algorithm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QSR algorithm</a:t>
            </a:r>
          </a:p>
        </p:txBody>
      </p:sp>
      <p:sp>
        <p:nvSpPr>
          <p:cNvPr id="153" name="QC40: Physics of Computation Conference 40th Anniversar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r>
              <a:t>QC40: Physics of Computation Conference 40th Anniversary</a:t>
            </a:r>
          </a:p>
        </p:txBody>
      </p:sp>
      <p:sp>
        <p:nvSpPr>
          <p:cNvPr id="154" name="arXiv:2012.02338"/>
          <p:cNvSpPr txBox="1"/>
          <p:nvPr/>
        </p:nvSpPr>
        <p:spPr>
          <a:xfrm>
            <a:off x="18573433" y="11805175"/>
            <a:ext cx="4607612" cy="746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t>arXiv:2012.02338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rcRect l="22929" t="29796" r="23677" b="27814"/>
          <a:stretch>
            <a:fillRect/>
          </a:stretch>
        </p:blipFill>
        <p:spPr>
          <a:xfrm>
            <a:off x="2470302" y="7249582"/>
            <a:ext cx="5046961" cy="225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7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78" name="PARAMETRIZATION…"/>
          <p:cNvSpPr/>
          <p:nvPr/>
        </p:nvSpPr>
        <p:spPr>
          <a:xfrm>
            <a:off x="2273905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PARAMETRIZATION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ANSATZES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Rotations</a:t>
            </a:r>
          </a:p>
        </p:txBody>
      </p:sp>
      <p:sp>
        <p:nvSpPr>
          <p:cNvPr id="179" name="BOUNDED AND PERIODIC DOMAIN…"/>
          <p:cNvSpPr/>
          <p:nvPr/>
        </p:nvSpPr>
        <p:spPr>
          <a:xfrm>
            <a:off x="9472073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BOUNDED AND PERIODIC DOMAIN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Trigonometric series expansion</a:t>
            </a:r>
          </a:p>
        </p:txBody>
      </p:sp>
      <p:sp>
        <p:nvSpPr>
          <p:cNvPr id="183" name="Line"/>
          <p:cNvSpPr/>
          <p:nvPr/>
        </p:nvSpPr>
        <p:spPr>
          <a:xfrm>
            <a:off x="7813388" y="8376509"/>
            <a:ext cx="1559056" cy="1"/>
          </a:xfrm>
          <a:prstGeom prst="line">
            <a:avLst/>
          </a:prstGeom>
          <a:ln w="762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56750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rcRect l="22929" t="29796" r="23677" b="27814"/>
          <a:stretch>
            <a:fillRect/>
          </a:stretch>
        </p:blipFill>
        <p:spPr>
          <a:xfrm>
            <a:off x="2470302" y="7249582"/>
            <a:ext cx="5046961" cy="225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7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78" name="PARAMETRIZATION…"/>
          <p:cNvSpPr/>
          <p:nvPr/>
        </p:nvSpPr>
        <p:spPr>
          <a:xfrm>
            <a:off x="2273905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PARAMETRIZATION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ANSATZES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Rotations</a:t>
            </a:r>
          </a:p>
        </p:txBody>
      </p:sp>
      <p:sp>
        <p:nvSpPr>
          <p:cNvPr id="179" name="BOUNDED AND PERIODIC DOMAIN…"/>
          <p:cNvSpPr/>
          <p:nvPr/>
        </p:nvSpPr>
        <p:spPr>
          <a:xfrm>
            <a:off x="9472073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BOUNDED AND PERIODIC DOMAIN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Trigonometric series expansion</a:t>
            </a:r>
          </a:p>
        </p:txBody>
      </p:sp>
      <p:sp>
        <p:nvSpPr>
          <p:cNvPr id="180" name="QUANTUM CIRCUIT TOPOLOGY…"/>
          <p:cNvSpPr/>
          <p:nvPr/>
        </p:nvSpPr>
        <p:spPr>
          <a:xfrm>
            <a:off x="16670241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EF7AB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QUANTUM CIRCUIT TOPOLOGY</a:t>
            </a: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Frequency bounds</a:t>
            </a:r>
          </a:p>
        </p:txBody>
      </p:sp>
      <p:sp>
        <p:nvSpPr>
          <p:cNvPr id="183" name="Line"/>
          <p:cNvSpPr/>
          <p:nvPr/>
        </p:nvSpPr>
        <p:spPr>
          <a:xfrm>
            <a:off x="7813388" y="8376509"/>
            <a:ext cx="1559056" cy="1"/>
          </a:xfrm>
          <a:prstGeom prst="line">
            <a:avLst/>
          </a:prstGeom>
          <a:ln w="762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Line"/>
          <p:cNvSpPr/>
          <p:nvPr/>
        </p:nvSpPr>
        <p:spPr>
          <a:xfrm>
            <a:off x="15011556" y="8376509"/>
            <a:ext cx="1559055" cy="1"/>
          </a:xfrm>
          <a:prstGeom prst="line">
            <a:avLst/>
          </a:prstGeom>
          <a:ln w="762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49856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rcRect l="22929" t="29796" r="23677" b="27814"/>
          <a:stretch>
            <a:fillRect/>
          </a:stretch>
        </p:blipFill>
        <p:spPr>
          <a:xfrm>
            <a:off x="2470302" y="7249582"/>
            <a:ext cx="5046961" cy="225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7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78" name="PARAMETRIZATION…"/>
          <p:cNvSpPr/>
          <p:nvPr/>
        </p:nvSpPr>
        <p:spPr>
          <a:xfrm>
            <a:off x="2273905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PARAMETRIZATION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ANSATZES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Rotations</a:t>
            </a:r>
          </a:p>
        </p:txBody>
      </p:sp>
      <p:sp>
        <p:nvSpPr>
          <p:cNvPr id="179" name="BOUNDED AND PERIODIC DOMAIN…"/>
          <p:cNvSpPr/>
          <p:nvPr/>
        </p:nvSpPr>
        <p:spPr>
          <a:xfrm>
            <a:off x="9472073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BOUNDED AND PERIODIC DOMAIN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Trigonometric series expansion</a:t>
            </a:r>
          </a:p>
        </p:txBody>
      </p:sp>
      <p:sp>
        <p:nvSpPr>
          <p:cNvPr id="180" name="QUANTUM CIRCUIT TOPOLOGY…"/>
          <p:cNvSpPr/>
          <p:nvPr/>
        </p:nvSpPr>
        <p:spPr>
          <a:xfrm>
            <a:off x="16670241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EF7AB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QUANTUM CIRCUIT TOPOLOGY</a:t>
            </a: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Frequency bounds</a:t>
            </a:r>
          </a:p>
        </p:txBody>
      </p:sp>
      <p:sp>
        <p:nvSpPr>
          <p:cNvPr id="181" name="Rectangle"/>
          <p:cNvSpPr/>
          <p:nvPr/>
        </p:nvSpPr>
        <p:spPr>
          <a:xfrm>
            <a:off x="1276905" y="3917184"/>
            <a:ext cx="21784767" cy="875146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2" name="Fourier analysis"/>
          <p:cNvSpPr txBox="1"/>
          <p:nvPr/>
        </p:nvSpPr>
        <p:spPr>
          <a:xfrm>
            <a:off x="17546177" y="2741901"/>
            <a:ext cx="5317065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Fourier analysis</a:t>
            </a:r>
          </a:p>
        </p:txBody>
      </p:sp>
      <p:sp>
        <p:nvSpPr>
          <p:cNvPr id="183" name="Line"/>
          <p:cNvSpPr/>
          <p:nvPr/>
        </p:nvSpPr>
        <p:spPr>
          <a:xfrm>
            <a:off x="7813388" y="8376509"/>
            <a:ext cx="1559056" cy="1"/>
          </a:xfrm>
          <a:prstGeom prst="line">
            <a:avLst/>
          </a:prstGeom>
          <a:ln w="762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Line"/>
          <p:cNvSpPr/>
          <p:nvPr/>
        </p:nvSpPr>
        <p:spPr>
          <a:xfrm>
            <a:off x="15011556" y="8376509"/>
            <a:ext cx="1559055" cy="1"/>
          </a:xfrm>
          <a:prstGeom prst="line">
            <a:avLst/>
          </a:prstGeom>
          <a:ln w="76200">
            <a:solidFill>
              <a:srgbClr val="5E5E5E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88371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87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How it works</a:t>
            </a:r>
          </a:p>
        </p:txBody>
      </p:sp>
      <p:sp>
        <p:nvSpPr>
          <p:cNvPr id="188" name="Reconstruct the energy landscape classically → Trigonometric series (1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/>
              <a:t>Reconstruct the energy landscape classically → Trigonometric series (1D)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</p:txBody>
      </p:sp>
      <p:pic>
        <p:nvPicPr>
          <p:cNvPr id="192" name="Screen Shot 2021-04-29 at 20.10.20.png" descr="Screen Shot 2021-04-29 at 20.10.20.png"/>
          <p:cNvPicPr>
            <a:picLocks noChangeAspect="1"/>
          </p:cNvPicPr>
          <p:nvPr/>
        </p:nvPicPr>
        <p:blipFill>
          <a:blip r:embed="rId2"/>
          <a:srcRect l="2034" t="10288" r="1321" b="3056"/>
          <a:stretch>
            <a:fillRect/>
          </a:stretch>
        </p:blipFill>
        <p:spPr>
          <a:xfrm>
            <a:off x="5011142" y="4954212"/>
            <a:ext cx="14361833" cy="1956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87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How it works</a:t>
            </a:r>
          </a:p>
        </p:txBody>
      </p:sp>
      <p:sp>
        <p:nvSpPr>
          <p:cNvPr id="188" name="Reconstruct the energy landscape classically → Trigonometric series (1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/>
              <a:t>Reconstruct the energy landscape classically → Trigonometric series (1D)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/>
              <a:t>To find the coefficients we have to solve a linear system of the form: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</p:txBody>
      </p:sp>
      <p:pic>
        <p:nvPicPr>
          <p:cNvPr id="191" name="Screen Shot 2021-04-29 at 20.10.53.png" descr="Screen Shot 2021-04-29 at 20.10.53.png"/>
          <p:cNvPicPr>
            <a:picLocks noChangeAspect="1"/>
          </p:cNvPicPr>
          <p:nvPr/>
        </p:nvPicPr>
        <p:blipFill>
          <a:blip r:embed="rId2"/>
          <a:srcRect l="3805" t="27543" r="1181" b="24717"/>
          <a:stretch>
            <a:fillRect/>
          </a:stretch>
        </p:blipFill>
        <p:spPr>
          <a:xfrm>
            <a:off x="8394699" y="7838861"/>
            <a:ext cx="7594491" cy="69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21-04-29 at 20.10.20.png" descr="Screen Shot 2021-04-29 at 20.10.20.png"/>
          <p:cNvPicPr>
            <a:picLocks noChangeAspect="1"/>
          </p:cNvPicPr>
          <p:nvPr/>
        </p:nvPicPr>
        <p:blipFill>
          <a:blip r:embed="rId3"/>
          <a:srcRect l="2034" t="10288" r="1321" b="3056"/>
          <a:stretch>
            <a:fillRect/>
          </a:stretch>
        </p:blipFill>
        <p:spPr>
          <a:xfrm>
            <a:off x="5011142" y="4954212"/>
            <a:ext cx="14361833" cy="19567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05845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87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How it works</a:t>
            </a:r>
          </a:p>
        </p:txBody>
      </p:sp>
      <p:sp>
        <p:nvSpPr>
          <p:cNvPr id="188" name="Reconstruct the energy landscape classically → Trigonometric series (1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/>
              <a:t>Reconstruct the energy landscape classically → Trigonometric series (1D)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dirty="0"/>
              <a:t>To find the coefficients we have to solve a linear system of the form: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dirty="0"/>
          </a:p>
        </p:txBody>
      </p:sp>
      <p:pic>
        <p:nvPicPr>
          <p:cNvPr id="191" name="Screen Shot 2021-04-29 at 20.10.53.png" descr="Screen Shot 2021-04-29 at 20.10.53.png"/>
          <p:cNvPicPr>
            <a:picLocks noChangeAspect="1"/>
          </p:cNvPicPr>
          <p:nvPr/>
        </p:nvPicPr>
        <p:blipFill>
          <a:blip r:embed="rId2"/>
          <a:srcRect l="3805" t="27543" r="1181" b="24717"/>
          <a:stretch>
            <a:fillRect/>
          </a:stretch>
        </p:blipFill>
        <p:spPr>
          <a:xfrm>
            <a:off x="8394699" y="7838861"/>
            <a:ext cx="7594491" cy="69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21-04-29 at 20.10.20.png" descr="Screen Shot 2021-04-29 at 20.10.20.png"/>
          <p:cNvPicPr>
            <a:picLocks noChangeAspect="1"/>
          </p:cNvPicPr>
          <p:nvPr/>
        </p:nvPicPr>
        <p:blipFill>
          <a:blip r:embed="rId3"/>
          <a:srcRect l="2034" t="10288" r="1321" b="3056"/>
          <a:stretch>
            <a:fillRect/>
          </a:stretch>
        </p:blipFill>
        <p:spPr>
          <a:xfrm>
            <a:off x="5011142" y="4954212"/>
            <a:ext cx="14361833" cy="195670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least squares"/>
          <p:cNvSpPr txBox="1"/>
          <p:nvPr/>
        </p:nvSpPr>
        <p:spPr>
          <a:xfrm>
            <a:off x="16567154" y="7821792"/>
            <a:ext cx="3701096" cy="7338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least squares</a:t>
            </a:r>
          </a:p>
        </p:txBody>
      </p:sp>
      <p:sp>
        <p:nvSpPr>
          <p:cNvPr id="194" name="Rectangle"/>
          <p:cNvSpPr/>
          <p:nvPr/>
        </p:nvSpPr>
        <p:spPr>
          <a:xfrm>
            <a:off x="12274474" y="7706106"/>
            <a:ext cx="4015653" cy="101600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1861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87" name="How it wor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How it works</a:t>
            </a:r>
          </a:p>
        </p:txBody>
      </p:sp>
      <p:sp>
        <p:nvSpPr>
          <p:cNvPr id="188" name="Reconstruct the energy landscape classically → Trigonometric series (1D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t>Reconstruct the energy landscape classically → Trigonometric series (1D)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t>To find the coefficients we have to solve a linear system of the form: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t>Total number of samples needed is:</a:t>
            </a:r>
          </a:p>
        </p:txBody>
      </p:sp>
      <p:pic>
        <p:nvPicPr>
          <p:cNvPr id="189" name="Screen Shot 2021-04-29 at 20.12.45.png" descr="Screen Shot 2021-04-29 at 20.12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762" y="9720606"/>
            <a:ext cx="10570476" cy="1956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21-04-29 at 20.13.06.png" descr="Screen Shot 2021-04-29 at 20.13.06.png"/>
          <p:cNvPicPr>
            <a:picLocks noChangeAspect="1"/>
          </p:cNvPicPr>
          <p:nvPr/>
        </p:nvPicPr>
        <p:blipFill>
          <a:blip r:embed="rId3"/>
          <a:srcRect t="13270" b="8848"/>
          <a:stretch>
            <a:fillRect/>
          </a:stretch>
        </p:blipFill>
        <p:spPr>
          <a:xfrm>
            <a:off x="8112720" y="11674697"/>
            <a:ext cx="8158560" cy="1341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21-04-29 at 20.10.53.png" descr="Screen Shot 2021-04-29 at 20.10.53.png"/>
          <p:cNvPicPr>
            <a:picLocks noChangeAspect="1"/>
          </p:cNvPicPr>
          <p:nvPr/>
        </p:nvPicPr>
        <p:blipFill>
          <a:blip r:embed="rId4"/>
          <a:srcRect l="3805" t="27543" r="1181" b="24717"/>
          <a:stretch>
            <a:fillRect/>
          </a:stretch>
        </p:blipFill>
        <p:spPr>
          <a:xfrm>
            <a:off x="8394699" y="7838861"/>
            <a:ext cx="7594491" cy="69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creen Shot 2021-04-29 at 20.10.20.png" descr="Screen Shot 2021-04-29 at 20.10.20.png"/>
          <p:cNvPicPr>
            <a:picLocks noChangeAspect="1"/>
          </p:cNvPicPr>
          <p:nvPr/>
        </p:nvPicPr>
        <p:blipFill>
          <a:blip r:embed="rId5"/>
          <a:srcRect l="2034" t="10288" r="1321" b="3056"/>
          <a:stretch>
            <a:fillRect/>
          </a:stretch>
        </p:blipFill>
        <p:spPr>
          <a:xfrm>
            <a:off x="5011142" y="4954212"/>
            <a:ext cx="14361833" cy="1956703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least squares"/>
          <p:cNvSpPr txBox="1"/>
          <p:nvPr/>
        </p:nvSpPr>
        <p:spPr>
          <a:xfrm>
            <a:off x="16567154" y="7821792"/>
            <a:ext cx="3701096" cy="7338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least squares</a:t>
            </a:r>
          </a:p>
        </p:txBody>
      </p:sp>
      <p:sp>
        <p:nvSpPr>
          <p:cNvPr id="194" name="Rectangle"/>
          <p:cNvSpPr/>
          <p:nvPr/>
        </p:nvSpPr>
        <p:spPr>
          <a:xfrm>
            <a:off x="12274474" y="7706106"/>
            <a:ext cx="4015653" cy="1016001"/>
          </a:xfrm>
          <a:prstGeom prst="rect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6844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QSR algorithm</a:t>
            </a:r>
          </a:p>
        </p:txBody>
      </p:sp>
      <p:sp>
        <p:nvSpPr>
          <p:cNvPr id="197" name="Optimal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Optimality</a:t>
            </a:r>
          </a:p>
        </p:txBody>
      </p:sp>
      <p:sp>
        <p:nvSpPr>
          <p:cNvPr id="198" name="NYQUIST-SHANNON SAMPLING THEOREM…"/>
          <p:cNvSpPr/>
          <p:nvPr/>
        </p:nvSpPr>
        <p:spPr>
          <a:xfrm>
            <a:off x="2273905" y="3659066"/>
            <a:ext cx="19836190" cy="3745895"/>
          </a:xfrm>
          <a:prstGeom prst="roundRect">
            <a:avLst>
              <a:gd name="adj" fmla="val 11988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NYQUIST-SHANNON SAMPLING THEOREM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If a function h(θ) contains no angular frequencies higher than ω, it is completely determined by giving its ordinates at a series of points 1/2ω</a:t>
            </a:r>
            <a:r>
              <a:rPr baseline="-5999"/>
              <a:t>S</a:t>
            </a:r>
            <a:r>
              <a:t> apart: ω</a:t>
            </a:r>
            <a:r>
              <a:rPr baseline="-5999"/>
              <a:t>sampling</a:t>
            </a:r>
            <a:r>
              <a:t> &gt; 2ω</a:t>
            </a:r>
            <a:r>
              <a:rPr baseline="-5999"/>
              <a:t>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QSR algorithm</a:t>
            </a:r>
          </a:p>
        </p:txBody>
      </p:sp>
      <p:sp>
        <p:nvSpPr>
          <p:cNvPr id="197" name="Optimal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Optimality</a:t>
            </a:r>
          </a:p>
        </p:txBody>
      </p:sp>
      <p:sp>
        <p:nvSpPr>
          <p:cNvPr id="198" name="NYQUIST-SHANNON SAMPLING THEOREM…"/>
          <p:cNvSpPr/>
          <p:nvPr/>
        </p:nvSpPr>
        <p:spPr>
          <a:xfrm>
            <a:off x="2273905" y="3659066"/>
            <a:ext cx="19836190" cy="3745895"/>
          </a:xfrm>
          <a:prstGeom prst="roundRect">
            <a:avLst>
              <a:gd name="adj" fmla="val 11988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NYQUIST-SHANNON SAMPLING THEOREM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If a function h(θ) contains no angular frequencies higher than ω, it is completely determined by giving its ordinates at a series of points 1/2ω</a:t>
            </a:r>
            <a:r>
              <a:rPr baseline="-5999"/>
              <a:t>S</a:t>
            </a:r>
            <a:r>
              <a:t> apart: ω</a:t>
            </a:r>
            <a:r>
              <a:rPr baseline="-5999"/>
              <a:t>sampling</a:t>
            </a:r>
            <a:r>
              <a:t> &gt; 2ω</a:t>
            </a:r>
            <a:r>
              <a:rPr baseline="-5999"/>
              <a:t>S</a:t>
            </a:r>
          </a:p>
        </p:txBody>
      </p:sp>
      <p:sp>
        <p:nvSpPr>
          <p:cNvPr id="199" name="SIGNAL PROCESSING…"/>
          <p:cNvSpPr/>
          <p:nvPr/>
        </p:nvSpPr>
        <p:spPr>
          <a:xfrm>
            <a:off x="2273905" y="7979065"/>
            <a:ext cx="19836190" cy="2270392"/>
          </a:xfrm>
          <a:prstGeom prst="roundRect">
            <a:avLst>
              <a:gd name="adj" fmla="val 19779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spcBef>
                <a:spcPts val="1200"/>
              </a:spcBef>
              <a:defRPr sz="3200" b="1">
                <a:solidFill>
                  <a:srgbClr val="FFFFFF"/>
                </a:solidFill>
              </a:defRPr>
            </a:pPr>
            <a:r>
              <a:t>SIGNAL PROCESSING</a:t>
            </a:r>
          </a:p>
          <a:p>
            <a:pPr lvl="1" indent="0" defTabSz="825500">
              <a:spcBef>
                <a:spcPts val="120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Using techniques such as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compressed sensing</a:t>
            </a:r>
            <a:r>
              <a:t> we could improve upon this.</a:t>
            </a:r>
          </a:p>
        </p:txBody>
      </p:sp>
    </p:spTree>
    <p:extLst>
      <p:ext uri="{BB962C8B-B14F-4D97-AF65-F5344CB8AC3E}">
        <p14:creationId xmlns:p14="http://schemas.microsoft.com/office/powerpoint/2010/main" val="34353084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</a:lstStyle>
          <a:p>
            <a:r>
              <a:t>QSR algorithm</a:t>
            </a:r>
          </a:p>
        </p:txBody>
      </p:sp>
      <p:sp>
        <p:nvSpPr>
          <p:cNvPr id="197" name="Optimal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Optimality</a:t>
            </a:r>
          </a:p>
        </p:txBody>
      </p:sp>
      <p:sp>
        <p:nvSpPr>
          <p:cNvPr id="198" name="NYQUIST-SHANNON SAMPLING THEOREM…"/>
          <p:cNvSpPr/>
          <p:nvPr/>
        </p:nvSpPr>
        <p:spPr>
          <a:xfrm>
            <a:off x="2273905" y="3659066"/>
            <a:ext cx="19836190" cy="3745895"/>
          </a:xfrm>
          <a:prstGeom prst="roundRect">
            <a:avLst>
              <a:gd name="adj" fmla="val 11988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NYQUIST-SHANNON SAMPLING THEOREM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If a function h(θ) contains no angular frequencies higher than ω, it is completely determined by giving its ordinates at a series of points 1/2ω</a:t>
            </a:r>
            <a:r>
              <a:rPr baseline="-5999"/>
              <a:t>S</a:t>
            </a:r>
            <a:r>
              <a:t> apart: ω</a:t>
            </a:r>
            <a:r>
              <a:rPr baseline="-5999"/>
              <a:t>sampling</a:t>
            </a:r>
            <a:r>
              <a:t> &gt; 2ω</a:t>
            </a:r>
            <a:r>
              <a:rPr baseline="-5999"/>
              <a:t>S</a:t>
            </a:r>
          </a:p>
        </p:txBody>
      </p:sp>
      <p:sp>
        <p:nvSpPr>
          <p:cNvPr id="199" name="SIGNAL PROCESSING…"/>
          <p:cNvSpPr/>
          <p:nvPr/>
        </p:nvSpPr>
        <p:spPr>
          <a:xfrm>
            <a:off x="2273905" y="7979065"/>
            <a:ext cx="19836190" cy="2270392"/>
          </a:xfrm>
          <a:prstGeom prst="roundRect">
            <a:avLst>
              <a:gd name="adj" fmla="val 19779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spcBef>
                <a:spcPts val="1200"/>
              </a:spcBef>
              <a:defRPr sz="3200" b="1">
                <a:solidFill>
                  <a:srgbClr val="FFFFFF"/>
                </a:solidFill>
              </a:defRPr>
            </a:pPr>
            <a:r>
              <a:t>SIGNAL PROCESSING</a:t>
            </a:r>
          </a:p>
          <a:p>
            <a:pPr lvl="1" indent="0" defTabSz="825500">
              <a:spcBef>
                <a:spcPts val="120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Using techniques such as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compressed sensing</a:t>
            </a:r>
            <a:r>
              <a:t> we could improve upon this.</a:t>
            </a:r>
          </a:p>
        </p:txBody>
      </p:sp>
      <p:sp>
        <p:nvSpPr>
          <p:cNvPr id="200" name="ERROR MITIGATION…"/>
          <p:cNvSpPr/>
          <p:nvPr/>
        </p:nvSpPr>
        <p:spPr>
          <a:xfrm>
            <a:off x="2273905" y="10823561"/>
            <a:ext cx="19836190" cy="2270392"/>
          </a:xfrm>
          <a:prstGeom prst="roundRect">
            <a:avLst>
              <a:gd name="adj" fmla="val 19779"/>
            </a:avLst>
          </a:prstGeom>
          <a:solidFill>
            <a:srgbClr val="FEF7AB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spcBef>
                <a:spcPts val="1200"/>
              </a:spcBef>
              <a:defRPr sz="3200" b="1">
                <a:solidFill>
                  <a:srgbClr val="000000"/>
                </a:solidFill>
              </a:defRPr>
            </a:pPr>
            <a:r>
              <a:t>ERROR MITIGATION</a:t>
            </a:r>
          </a:p>
          <a:p>
            <a:pPr lvl="1" indent="0" defTabSz="825500">
              <a:spcBef>
                <a:spcPts val="120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Increase the total amount of samples, or optimize the spacing between them (i.e. the lattice) </a:t>
            </a:r>
          </a:p>
        </p:txBody>
      </p:sp>
    </p:spTree>
    <p:extLst>
      <p:ext uri="{BB962C8B-B14F-4D97-AF65-F5344CB8AC3E}">
        <p14:creationId xmlns:p14="http://schemas.microsoft.com/office/powerpoint/2010/main" val="18917850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nt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Contents</a:t>
            </a:r>
          </a:p>
        </p:txBody>
      </p:sp>
      <p:sp>
        <p:nvSpPr>
          <p:cNvPr id="157" name="Summar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Summary</a:t>
            </a:r>
          </a:p>
        </p:txBody>
      </p:sp>
      <p:sp>
        <p:nvSpPr>
          <p:cNvPr id="158" name="Intro to VQE and motiv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 to VQE and motivation</a:t>
            </a:r>
          </a:p>
          <a:p>
            <a:r>
              <a:t>Quantum Sampling Regression (QSR)</a:t>
            </a:r>
          </a:p>
          <a:p>
            <a:r>
              <a:t>Algorithmic complexity in the low quit number regime</a:t>
            </a:r>
          </a:p>
          <a:p>
            <a:r>
              <a:t>Applications</a:t>
            </a:r>
          </a:p>
          <a:p>
            <a:r>
              <a:t>Benchmark</a:t>
            </a:r>
          </a:p>
          <a:p>
            <a:r>
              <a:t>Conclusions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nomial complexity lower bound  for VQE →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279106" cy="8256012"/>
          </a:xfrm>
          <a:prstGeom prst="rect">
            <a:avLst/>
          </a:prstGeom>
        </p:spPr>
        <p:txBody>
          <a:bodyPr/>
          <a:lstStyle/>
          <a:p>
            <a:r>
              <a:rPr dirty="0"/>
              <a:t>Monomial complexity lower bound </a:t>
            </a:r>
            <a:br>
              <a:rPr dirty="0"/>
            </a:br>
            <a:r>
              <a:rPr dirty="0"/>
              <a:t>for VQE → </a:t>
            </a:r>
          </a:p>
          <a:p>
            <a:r>
              <a:rPr dirty="0"/>
              <a:t>Samples required by QSR → </a:t>
            </a:r>
          </a:p>
          <a:p>
            <a:endParaRPr dirty="0"/>
          </a:p>
        </p:txBody>
      </p:sp>
      <p:sp>
        <p:nvSpPr>
          <p:cNvPr id="203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04" name="Low quit number regime mod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Low quit number regime model</a:t>
            </a:r>
          </a:p>
        </p:txBody>
      </p:sp>
      <p:pic>
        <p:nvPicPr>
          <p:cNvPr id="205" name="Screen Shot 2021-04-29 at 20.27.20.png" descr="Screen Shot 2021-04-29 at 20.27.20.png"/>
          <p:cNvPicPr>
            <a:picLocks noChangeAspect="1"/>
          </p:cNvPicPr>
          <p:nvPr/>
        </p:nvPicPr>
        <p:blipFill>
          <a:blip r:embed="rId3"/>
          <a:srcRect t="6098" b="6815"/>
          <a:stretch>
            <a:fillRect/>
          </a:stretch>
        </p:blipFill>
        <p:spPr>
          <a:xfrm>
            <a:off x="4330060" y="4890418"/>
            <a:ext cx="1685835" cy="71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21-04-29 at 20.12.45.png" descr="Screen Shot 2021-04-29 at 20.12.45.png"/>
          <p:cNvPicPr>
            <a:picLocks noChangeAspect="1"/>
          </p:cNvPicPr>
          <p:nvPr/>
        </p:nvPicPr>
        <p:blipFill>
          <a:blip r:embed="rId4"/>
          <a:srcRect l="90825" t="29349" b="38681"/>
          <a:stretch>
            <a:fillRect/>
          </a:stretch>
        </p:blipFill>
        <p:spPr>
          <a:xfrm>
            <a:off x="8548575" y="5875645"/>
            <a:ext cx="1107087" cy="71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VQE-vs-QSR_m.pdf" descr="VQE-vs-QSR_m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343" y="7043157"/>
            <a:ext cx="9831210" cy="63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VQE-vs-QSR_p.pdf" descr="VQE-vs-QSR_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8343" y="772427"/>
            <a:ext cx="9831211" cy="6322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nomial complexity lower bound  for VQE →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279106" cy="8256012"/>
          </a:xfrm>
          <a:prstGeom prst="rect">
            <a:avLst/>
          </a:prstGeom>
        </p:spPr>
        <p:txBody>
          <a:bodyPr/>
          <a:lstStyle/>
          <a:p>
            <a:r>
              <a:t>Monomial complexity lower bound </a:t>
            </a:r>
            <a:br/>
            <a:r>
              <a:t>for VQE → </a:t>
            </a:r>
          </a:p>
          <a:p>
            <a:r>
              <a:t>Samples required by QSR → </a:t>
            </a:r>
          </a:p>
          <a:p>
            <a:endParaRPr/>
          </a:p>
          <a:p>
            <a:r>
              <a:t>Resulting complexity model:</a:t>
            </a:r>
          </a:p>
        </p:txBody>
      </p:sp>
      <p:sp>
        <p:nvSpPr>
          <p:cNvPr id="203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04" name="Low quit number regime mod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Low quit number regime model</a:t>
            </a:r>
          </a:p>
        </p:txBody>
      </p:sp>
      <p:pic>
        <p:nvPicPr>
          <p:cNvPr id="205" name="Screen Shot 2021-04-29 at 20.27.20.png" descr="Screen Shot 2021-04-29 at 20.27.20.png"/>
          <p:cNvPicPr>
            <a:picLocks noChangeAspect="1"/>
          </p:cNvPicPr>
          <p:nvPr/>
        </p:nvPicPr>
        <p:blipFill>
          <a:blip r:embed="rId2"/>
          <a:srcRect t="6098" b="6815"/>
          <a:stretch>
            <a:fillRect/>
          </a:stretch>
        </p:blipFill>
        <p:spPr>
          <a:xfrm>
            <a:off x="4330060" y="4890418"/>
            <a:ext cx="1685835" cy="71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21-04-29 at 20.12.45.png" descr="Screen Shot 2021-04-29 at 20.12.45.png"/>
          <p:cNvPicPr>
            <a:picLocks noChangeAspect="1"/>
          </p:cNvPicPr>
          <p:nvPr/>
        </p:nvPicPr>
        <p:blipFill>
          <a:blip r:embed="rId3"/>
          <a:srcRect l="90825" t="29349" b="38681"/>
          <a:stretch>
            <a:fillRect/>
          </a:stretch>
        </p:blipFill>
        <p:spPr>
          <a:xfrm>
            <a:off x="8548575" y="5875645"/>
            <a:ext cx="1107087" cy="71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VQE-vs-QSR_m.pdf" descr="VQE-vs-QSR_m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343" y="7043157"/>
            <a:ext cx="9831210" cy="63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VQE-vs-QSR_p.pdf" descr="VQE-vs-QSR_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343" y="772427"/>
            <a:ext cx="9831211" cy="63222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2" name="Group"/>
          <p:cNvGrpSpPr/>
          <p:nvPr/>
        </p:nvGrpSpPr>
        <p:grpSpPr>
          <a:xfrm>
            <a:off x="3391201" y="9463800"/>
            <a:ext cx="6909704" cy="3749968"/>
            <a:chOff x="0" y="0"/>
            <a:chExt cx="6909703" cy="3749966"/>
          </a:xfrm>
        </p:grpSpPr>
        <p:pic>
          <p:nvPicPr>
            <p:cNvPr id="209" name="Screen Shot 2021-04-29 at 20.29.44.png" descr="Screen Shot 2021-04-29 at 20.29.44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72" y="410025"/>
              <a:ext cx="6182559" cy="1717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Screen Shot 2021-04-29 at 20.30.30.png" descr="Screen Shot 2021-04-29 at 20.30.3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8118" y="2436317"/>
              <a:ext cx="2193466" cy="816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Rectangle"/>
            <p:cNvSpPr/>
            <p:nvPr/>
          </p:nvSpPr>
          <p:spPr>
            <a:xfrm>
              <a:off x="0" y="0"/>
              <a:ext cx="6909704" cy="3749967"/>
            </a:xfrm>
            <a:prstGeom prst="rect">
              <a:avLst/>
            </a:prstGeom>
            <a:noFill/>
            <a:ln w="1016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899761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15" name="Low quit number regime mod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Low quit number regime model</a:t>
            </a:r>
          </a:p>
        </p:txBody>
      </p:sp>
      <p:sp>
        <p:nvSpPr>
          <p:cNvPr id="216" name="Cost ratio distribution peak: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279106" cy="8256012"/>
          </a:xfrm>
          <a:prstGeom prst="rect">
            <a:avLst/>
          </a:prstGeom>
        </p:spPr>
        <p:txBody>
          <a:bodyPr/>
          <a:lstStyle/>
          <a:p>
            <a:r>
              <a:t>Cost ratio distribution peak:</a:t>
            </a:r>
          </a:p>
          <a:p>
            <a:endParaRPr/>
          </a:p>
          <a:p>
            <a:r>
              <a:t>Condition to outperform VQE:</a:t>
            </a:r>
          </a:p>
        </p:txBody>
      </p:sp>
      <p:pic>
        <p:nvPicPr>
          <p:cNvPr id="217" name="VQE-vs-QSR_m.pdf" descr="VQE-vs-QSR_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343" y="7043157"/>
            <a:ext cx="9831210" cy="63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VQE-vs-QSR_p.pdf" descr="VQE-vs-QSR_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343" y="772427"/>
            <a:ext cx="9831211" cy="63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21-04-30 at 18.59.24.png" descr="Screen Shot 2021-04-30 at 18.59.24.png"/>
          <p:cNvPicPr>
            <a:picLocks noChangeAspect="1"/>
          </p:cNvPicPr>
          <p:nvPr/>
        </p:nvPicPr>
        <p:blipFill>
          <a:blip r:embed="rId4"/>
          <a:srcRect t="15507" r="5152" b="15507"/>
          <a:stretch>
            <a:fillRect/>
          </a:stretch>
        </p:blipFill>
        <p:spPr>
          <a:xfrm>
            <a:off x="2117286" y="7281928"/>
            <a:ext cx="8970272" cy="16813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" name="Group"/>
          <p:cNvGrpSpPr/>
          <p:nvPr/>
        </p:nvGrpSpPr>
        <p:grpSpPr>
          <a:xfrm>
            <a:off x="3391201" y="9463800"/>
            <a:ext cx="6909704" cy="3749968"/>
            <a:chOff x="0" y="0"/>
            <a:chExt cx="6909703" cy="3749966"/>
          </a:xfrm>
        </p:grpSpPr>
        <p:pic>
          <p:nvPicPr>
            <p:cNvPr id="220" name="Screen Shot 2021-04-29 at 20.29.44.png" descr="Screen Shot 2021-04-29 at 20.29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72" y="410025"/>
              <a:ext cx="6182559" cy="1717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Screen Shot 2021-04-29 at 20.30.30.png" descr="Screen Shot 2021-04-29 at 20.30.30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8118" y="2436317"/>
              <a:ext cx="2193466" cy="816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Rectangle"/>
            <p:cNvSpPr/>
            <p:nvPr/>
          </p:nvSpPr>
          <p:spPr>
            <a:xfrm>
              <a:off x="0" y="0"/>
              <a:ext cx="6909704" cy="3749967"/>
            </a:xfrm>
            <a:prstGeom prst="rect">
              <a:avLst/>
            </a:prstGeom>
            <a:noFill/>
            <a:ln w="1016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pic>
        <p:nvPicPr>
          <p:cNvPr id="227" name="Screen Shot 2021-04-30 at 18.59.44.png" descr="Screen Shot 2021-04-30 at 18.59.44.png"/>
          <p:cNvPicPr>
            <a:picLocks noChangeAspect="1"/>
          </p:cNvPicPr>
          <p:nvPr/>
        </p:nvPicPr>
        <p:blipFill>
          <a:blip r:embed="rId7"/>
          <a:srcRect t="6457" r="7052" b="6457"/>
          <a:stretch>
            <a:fillRect/>
          </a:stretch>
        </p:blipFill>
        <p:spPr>
          <a:xfrm>
            <a:off x="5263910" y="4919123"/>
            <a:ext cx="2941313" cy="1444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15" name="Low quit number regime mode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Low quit number regime model</a:t>
            </a:r>
          </a:p>
        </p:txBody>
      </p:sp>
      <p:sp>
        <p:nvSpPr>
          <p:cNvPr id="216" name="Cost ratio distribution peak: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279106" cy="8256012"/>
          </a:xfrm>
          <a:prstGeom prst="rect">
            <a:avLst/>
          </a:prstGeom>
        </p:spPr>
        <p:txBody>
          <a:bodyPr/>
          <a:lstStyle/>
          <a:p>
            <a:r>
              <a:t>Cost ratio distribution peak:</a:t>
            </a:r>
          </a:p>
          <a:p>
            <a:endParaRPr/>
          </a:p>
          <a:p>
            <a:r>
              <a:t>Condition to outperform VQE:</a:t>
            </a:r>
          </a:p>
        </p:txBody>
      </p:sp>
      <p:pic>
        <p:nvPicPr>
          <p:cNvPr id="217" name="VQE-vs-QSR_m.pdf" descr="VQE-vs-QSR_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343" y="7043157"/>
            <a:ext cx="9831210" cy="63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VQE-vs-QSR_p.pdf" descr="VQE-vs-QSR_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343" y="772427"/>
            <a:ext cx="9831211" cy="63222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21-04-30 at 18.59.24.png" descr="Screen Shot 2021-04-30 at 18.59.24.png"/>
          <p:cNvPicPr>
            <a:picLocks noChangeAspect="1"/>
          </p:cNvPicPr>
          <p:nvPr/>
        </p:nvPicPr>
        <p:blipFill>
          <a:blip r:embed="rId4"/>
          <a:srcRect t="15507" r="5152" b="15507"/>
          <a:stretch>
            <a:fillRect/>
          </a:stretch>
        </p:blipFill>
        <p:spPr>
          <a:xfrm>
            <a:off x="2117286" y="7281928"/>
            <a:ext cx="8970272" cy="16813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3" name="Group"/>
          <p:cNvGrpSpPr/>
          <p:nvPr/>
        </p:nvGrpSpPr>
        <p:grpSpPr>
          <a:xfrm>
            <a:off x="3391201" y="9463800"/>
            <a:ext cx="6909704" cy="3749968"/>
            <a:chOff x="0" y="0"/>
            <a:chExt cx="6909703" cy="3749966"/>
          </a:xfrm>
        </p:grpSpPr>
        <p:pic>
          <p:nvPicPr>
            <p:cNvPr id="220" name="Screen Shot 2021-04-29 at 20.29.44.png" descr="Screen Shot 2021-04-29 at 20.29.4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72" y="410025"/>
              <a:ext cx="6182559" cy="17173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Screen Shot 2021-04-29 at 20.30.30.png" descr="Screen Shot 2021-04-29 at 20.30.30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8118" y="2436317"/>
              <a:ext cx="2193466" cy="8160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2" name="Rectangle"/>
            <p:cNvSpPr/>
            <p:nvPr/>
          </p:nvSpPr>
          <p:spPr>
            <a:xfrm>
              <a:off x="0" y="0"/>
              <a:ext cx="6909704" cy="3749967"/>
            </a:xfrm>
            <a:prstGeom prst="rect">
              <a:avLst/>
            </a:prstGeom>
            <a:noFill/>
            <a:ln w="1016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4" name="threshold"/>
          <p:cNvSpPr txBox="1"/>
          <p:nvPr/>
        </p:nvSpPr>
        <p:spPr>
          <a:xfrm>
            <a:off x="19255369" y="4447549"/>
            <a:ext cx="2821006" cy="660723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threshold</a:t>
            </a:r>
          </a:p>
        </p:txBody>
      </p:sp>
      <p:sp>
        <p:nvSpPr>
          <p:cNvPr id="225" name="Line"/>
          <p:cNvSpPr/>
          <p:nvPr/>
        </p:nvSpPr>
        <p:spPr>
          <a:xfrm flipH="1">
            <a:off x="17825643" y="4766854"/>
            <a:ext cx="1434599" cy="1019774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6" name="Line"/>
          <p:cNvSpPr/>
          <p:nvPr/>
        </p:nvSpPr>
        <p:spPr>
          <a:xfrm flipH="1">
            <a:off x="19064000" y="5096603"/>
            <a:ext cx="1671589" cy="6938746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7" name="Screen Shot 2021-04-30 at 18.59.44.png" descr="Screen Shot 2021-04-30 at 18.59.44.png"/>
          <p:cNvPicPr>
            <a:picLocks noChangeAspect="1"/>
          </p:cNvPicPr>
          <p:nvPr/>
        </p:nvPicPr>
        <p:blipFill>
          <a:blip r:embed="rId7"/>
          <a:srcRect t="6457" r="7052" b="6457"/>
          <a:stretch>
            <a:fillRect/>
          </a:stretch>
        </p:blipFill>
        <p:spPr>
          <a:xfrm>
            <a:off x="5263910" y="4919123"/>
            <a:ext cx="2941313" cy="14447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766737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30" name="Analytical resul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Analytical results</a:t>
            </a:r>
          </a:p>
        </p:txBody>
      </p:sp>
      <p:pic>
        <p:nvPicPr>
          <p:cNvPr id="231" name="Screen Shot 2021-02-26 at 11.05.09.png" descr="Screen Shot 2021-02-26 at 11.05.09.png"/>
          <p:cNvPicPr>
            <a:picLocks noChangeAspect="1"/>
          </p:cNvPicPr>
          <p:nvPr/>
        </p:nvPicPr>
        <p:blipFill>
          <a:blip r:embed="rId2"/>
          <a:srcRect r="26506" b="51265"/>
          <a:stretch>
            <a:fillRect/>
          </a:stretch>
        </p:blipFill>
        <p:spPr>
          <a:xfrm>
            <a:off x="3465609" y="3398157"/>
            <a:ext cx="5569185" cy="155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threshold.pdf" descr="threshol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4" y="5139320"/>
            <a:ext cx="9742798" cy="713120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hreshold"/>
          <p:cNvSpPr txBox="1"/>
          <p:nvPr/>
        </p:nvSpPr>
        <p:spPr>
          <a:xfrm>
            <a:off x="4956229" y="12419112"/>
            <a:ext cx="2588109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08191355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30" name="Analytical resul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Analytical results</a:t>
            </a:r>
          </a:p>
        </p:txBody>
      </p:sp>
      <p:pic>
        <p:nvPicPr>
          <p:cNvPr id="231" name="Screen Shot 2021-02-26 at 11.05.09.png" descr="Screen Shot 2021-02-26 at 11.05.09.png"/>
          <p:cNvPicPr>
            <a:picLocks noChangeAspect="1"/>
          </p:cNvPicPr>
          <p:nvPr/>
        </p:nvPicPr>
        <p:blipFill>
          <a:blip r:embed="rId2"/>
          <a:srcRect r="26506" b="51265"/>
          <a:stretch>
            <a:fillRect/>
          </a:stretch>
        </p:blipFill>
        <p:spPr>
          <a:xfrm>
            <a:off x="3465609" y="3398157"/>
            <a:ext cx="5569185" cy="155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threshold.pdf" descr="threshol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4" y="5139320"/>
            <a:ext cx="9742798" cy="713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efficiency.pdf" descr="efficiency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186" y="5077462"/>
            <a:ext cx="10231930" cy="71930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Efficiency"/>
          <p:cNvSpPr txBox="1"/>
          <p:nvPr/>
        </p:nvSpPr>
        <p:spPr>
          <a:xfrm>
            <a:off x="16630860" y="12419112"/>
            <a:ext cx="2516583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Efficiency</a:t>
            </a:r>
          </a:p>
        </p:txBody>
      </p:sp>
      <p:sp>
        <p:nvSpPr>
          <p:cNvPr id="235" name="Threshold"/>
          <p:cNvSpPr txBox="1"/>
          <p:nvPr/>
        </p:nvSpPr>
        <p:spPr>
          <a:xfrm>
            <a:off x="4956229" y="12419112"/>
            <a:ext cx="2588109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Threshold</a:t>
            </a:r>
          </a:p>
        </p:txBody>
      </p:sp>
      <p:grpSp>
        <p:nvGrpSpPr>
          <p:cNvPr id="238" name="Group"/>
          <p:cNvGrpSpPr/>
          <p:nvPr/>
        </p:nvGrpSpPr>
        <p:grpSpPr>
          <a:xfrm>
            <a:off x="12247172" y="3453728"/>
            <a:ext cx="11283957" cy="1443022"/>
            <a:chOff x="0" y="0"/>
            <a:chExt cx="11283956" cy="1443020"/>
          </a:xfrm>
        </p:grpSpPr>
        <p:pic>
          <p:nvPicPr>
            <p:cNvPr id="236" name="Screen Shot 2021-02-27 at 18.44.52.png" descr="Screen Shot 2021-02-27 at 18.44.5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8133" y="9971"/>
              <a:ext cx="8435824" cy="1409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Screen Shot 2021-02-26 at 11.05.09.png" descr="Screen Shot 2021-02-26 at 11.05.09.png"/>
            <p:cNvPicPr>
              <a:picLocks noChangeAspect="1"/>
            </p:cNvPicPr>
            <p:nvPr/>
          </p:nvPicPr>
          <p:blipFill>
            <a:blip r:embed="rId2"/>
            <a:srcRect l="4172" t="46489" r="51460" b="8260"/>
            <a:stretch>
              <a:fillRect/>
            </a:stretch>
          </p:blipFill>
          <p:spPr>
            <a:xfrm>
              <a:off x="0" y="0"/>
              <a:ext cx="3362115" cy="1443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57749889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30" name="Analytical result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Analytical results</a:t>
            </a:r>
          </a:p>
        </p:txBody>
      </p:sp>
      <p:pic>
        <p:nvPicPr>
          <p:cNvPr id="231" name="Screen Shot 2021-02-26 at 11.05.09.png" descr="Screen Shot 2021-02-26 at 11.05.09.png"/>
          <p:cNvPicPr>
            <a:picLocks noChangeAspect="1"/>
          </p:cNvPicPr>
          <p:nvPr/>
        </p:nvPicPr>
        <p:blipFill>
          <a:blip r:embed="rId2"/>
          <a:srcRect r="26506" b="51265"/>
          <a:stretch>
            <a:fillRect/>
          </a:stretch>
        </p:blipFill>
        <p:spPr>
          <a:xfrm>
            <a:off x="3465609" y="3398157"/>
            <a:ext cx="5569185" cy="1554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threshold.pdf" descr="threshold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84" y="5139320"/>
            <a:ext cx="9742798" cy="7131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efficiency.pdf" descr="efficiency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186" y="5077462"/>
            <a:ext cx="10231930" cy="7193063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Efficiency"/>
          <p:cNvSpPr txBox="1"/>
          <p:nvPr/>
        </p:nvSpPr>
        <p:spPr>
          <a:xfrm>
            <a:off x="16630860" y="12419112"/>
            <a:ext cx="2516583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Efficiency</a:t>
            </a:r>
          </a:p>
        </p:txBody>
      </p:sp>
      <p:sp>
        <p:nvSpPr>
          <p:cNvPr id="235" name="Threshold"/>
          <p:cNvSpPr txBox="1"/>
          <p:nvPr/>
        </p:nvSpPr>
        <p:spPr>
          <a:xfrm>
            <a:off x="4956229" y="12419112"/>
            <a:ext cx="2588109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/>
            </a:lvl1pPr>
          </a:lstStyle>
          <a:p>
            <a:r>
              <a:t>Threshold</a:t>
            </a:r>
          </a:p>
        </p:txBody>
      </p:sp>
      <p:grpSp>
        <p:nvGrpSpPr>
          <p:cNvPr id="238" name="Group"/>
          <p:cNvGrpSpPr/>
          <p:nvPr/>
        </p:nvGrpSpPr>
        <p:grpSpPr>
          <a:xfrm>
            <a:off x="12247172" y="3453728"/>
            <a:ext cx="11283957" cy="1443022"/>
            <a:chOff x="0" y="0"/>
            <a:chExt cx="11283956" cy="1443020"/>
          </a:xfrm>
        </p:grpSpPr>
        <p:pic>
          <p:nvPicPr>
            <p:cNvPr id="236" name="Screen Shot 2021-02-27 at 18.44.52.png" descr="Screen Shot 2021-02-27 at 18.44.52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8133" y="9971"/>
              <a:ext cx="8435824" cy="14093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7" name="Screen Shot 2021-02-26 at 11.05.09.png" descr="Screen Shot 2021-02-26 at 11.05.09.png"/>
            <p:cNvPicPr>
              <a:picLocks noChangeAspect="1"/>
            </p:cNvPicPr>
            <p:nvPr/>
          </p:nvPicPr>
          <p:blipFill>
            <a:blip r:embed="rId2"/>
            <a:srcRect l="4172" t="46489" r="51460" b="8260"/>
            <a:stretch>
              <a:fillRect/>
            </a:stretch>
          </p:blipFill>
          <p:spPr>
            <a:xfrm>
              <a:off x="0" y="0"/>
              <a:ext cx="3362115" cy="1443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9" name="Line"/>
          <p:cNvSpPr/>
          <p:nvPr/>
        </p:nvSpPr>
        <p:spPr>
          <a:xfrm>
            <a:off x="16639426" y="6598624"/>
            <a:ext cx="4129706" cy="4230102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0" name="exponential"/>
          <p:cNvSpPr txBox="1"/>
          <p:nvPr/>
        </p:nvSpPr>
        <p:spPr>
          <a:xfrm>
            <a:off x="14404736" y="6119265"/>
            <a:ext cx="3183719" cy="660723"/>
          </a:xfrm>
          <a:prstGeom prst="rect">
            <a:avLst/>
          </a:prstGeom>
          <a:solidFill>
            <a:srgbClr val="FFFFFF"/>
          </a:solidFill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exponential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43" name="Scale pictu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Scale picture</a:t>
            </a:r>
          </a:p>
        </p:txBody>
      </p:sp>
      <p:sp>
        <p:nvSpPr>
          <p:cNvPr id="244" name="SIMULATION PROBLEMS…"/>
          <p:cNvSpPr/>
          <p:nvPr/>
        </p:nvSpPr>
        <p:spPr>
          <a:xfrm>
            <a:off x="2261188" y="5120072"/>
            <a:ext cx="5439853" cy="6512875"/>
          </a:xfrm>
          <a:prstGeom prst="roundRect">
            <a:avLst>
              <a:gd name="adj" fmla="val 641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SIMULATION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{n~50, s~3} → p ≥ 14</a:t>
            </a:r>
          </a:p>
        </p:txBody>
      </p:sp>
    </p:spTree>
    <p:extLst>
      <p:ext uri="{BB962C8B-B14F-4D97-AF65-F5344CB8AC3E}">
        <p14:creationId xmlns:p14="http://schemas.microsoft.com/office/powerpoint/2010/main" val="115032463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43" name="Scale pictu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Scale picture</a:t>
            </a:r>
          </a:p>
        </p:txBody>
      </p:sp>
      <p:sp>
        <p:nvSpPr>
          <p:cNvPr id="244" name="SIMULATION PROBLEMS…"/>
          <p:cNvSpPr/>
          <p:nvPr/>
        </p:nvSpPr>
        <p:spPr>
          <a:xfrm>
            <a:off x="2261188" y="5120072"/>
            <a:ext cx="5439853" cy="6512875"/>
          </a:xfrm>
          <a:prstGeom prst="roundRect">
            <a:avLst>
              <a:gd name="adj" fmla="val 641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SIMULATION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{n~50, s~3} → p ≥ 14</a:t>
            </a:r>
          </a:p>
        </p:txBody>
      </p:sp>
      <p:sp>
        <p:nvSpPr>
          <p:cNvPr id="245" name="OPTIMIZATION PROBLEMS…"/>
          <p:cNvSpPr/>
          <p:nvPr/>
        </p:nvSpPr>
        <p:spPr>
          <a:xfrm>
            <a:off x="9472073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OPTIMIZATION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{n~10, s~6} → p ≥ 11</a:t>
            </a:r>
          </a:p>
        </p:txBody>
      </p:sp>
    </p:spTree>
    <p:extLst>
      <p:ext uri="{BB962C8B-B14F-4D97-AF65-F5344CB8AC3E}">
        <p14:creationId xmlns:p14="http://schemas.microsoft.com/office/powerpoint/2010/main" val="128883685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43" name="Scale pictu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Scale picture</a:t>
            </a:r>
          </a:p>
        </p:txBody>
      </p:sp>
      <p:sp>
        <p:nvSpPr>
          <p:cNvPr id="244" name="SIMULATION PROBLEMS…"/>
          <p:cNvSpPr/>
          <p:nvPr/>
        </p:nvSpPr>
        <p:spPr>
          <a:xfrm>
            <a:off x="2261188" y="5120072"/>
            <a:ext cx="5439853" cy="6512875"/>
          </a:xfrm>
          <a:prstGeom prst="roundRect">
            <a:avLst>
              <a:gd name="adj" fmla="val 641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SIMULATION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{n~50, s~3} → p ≥ 14</a:t>
            </a:r>
          </a:p>
        </p:txBody>
      </p:sp>
      <p:sp>
        <p:nvSpPr>
          <p:cNvPr id="245" name="OPTIMIZATION PROBLEMS…"/>
          <p:cNvSpPr/>
          <p:nvPr/>
        </p:nvSpPr>
        <p:spPr>
          <a:xfrm>
            <a:off x="9472073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OPTIMIZATION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{n~10, s~6} → p ≥ 11</a:t>
            </a:r>
          </a:p>
        </p:txBody>
      </p:sp>
      <p:sp>
        <p:nvSpPr>
          <p:cNvPr id="246" name="NON-FRONTIER PROBLEMS…"/>
          <p:cNvSpPr/>
          <p:nvPr/>
        </p:nvSpPr>
        <p:spPr>
          <a:xfrm>
            <a:off x="16682958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EF7AB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NON-FRONTIER PROBLEMS</a:t>
            </a: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 ≤ 15, s ≤ 4} → p ≥ 7±3</a:t>
            </a:r>
          </a:p>
        </p:txBody>
      </p:sp>
    </p:spTree>
    <p:extLst>
      <p:ext uri="{BB962C8B-B14F-4D97-AF65-F5344CB8AC3E}">
        <p14:creationId xmlns:p14="http://schemas.microsoft.com/office/powerpoint/2010/main" val="22233251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Quantum processor embedded within a classical optimization loop.…"/>
          <p:cNvSpPr txBox="1">
            <a:spLocks noGrp="1"/>
          </p:cNvSpPr>
          <p:nvPr>
            <p:ph type="body" sz="quarter" idx="4294967295"/>
          </p:nvPr>
        </p:nvSpPr>
        <p:spPr>
          <a:xfrm>
            <a:off x="15839603" y="4248504"/>
            <a:ext cx="7337898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arenBoth"/>
            </a:pPr>
            <a:r>
              <a:t>Quantum processor embedded within a classical optimization loop.</a:t>
            </a:r>
          </a:p>
          <a:p>
            <a:pPr marL="889000" indent="-889000">
              <a:buSzPct val="100000"/>
              <a:buAutoNum type="arabicParenBoth"/>
            </a:pPr>
            <a:r>
              <a:t>On each cycle the QPU gets called </a:t>
            </a:r>
            <a:r>
              <a:rPr u="sng"/>
              <a:t>several</a:t>
            </a:r>
            <a:r>
              <a:t> times by the classical optimizer.</a:t>
            </a:r>
          </a:p>
        </p:txBody>
      </p:sp>
      <p:sp>
        <p:nvSpPr>
          <p:cNvPr id="162" name="VQ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VQE algorithm</a:t>
            </a:r>
          </a:p>
        </p:txBody>
      </p:sp>
      <p:sp>
        <p:nvSpPr>
          <p:cNvPr id="163" name="Hybrid quantum-classical variational eigensolv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Hybrid quantum-classical variational eigensolving</a:t>
            </a:r>
          </a:p>
        </p:txBody>
      </p:sp>
      <p:pic>
        <p:nvPicPr>
          <p:cNvPr id="164" name="VQE.pdf" descr="VQ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8" y="4311683"/>
            <a:ext cx="14452718" cy="8129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lgorithmic complex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Algorithmic complexity</a:t>
            </a:r>
          </a:p>
        </p:txBody>
      </p:sp>
      <p:sp>
        <p:nvSpPr>
          <p:cNvPr id="243" name="Scale pictu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Scale picture</a:t>
            </a:r>
          </a:p>
        </p:txBody>
      </p:sp>
      <p:sp>
        <p:nvSpPr>
          <p:cNvPr id="244" name="SIMULATION PROBLEMS…"/>
          <p:cNvSpPr/>
          <p:nvPr/>
        </p:nvSpPr>
        <p:spPr>
          <a:xfrm>
            <a:off x="2261188" y="5120072"/>
            <a:ext cx="5439853" cy="6512875"/>
          </a:xfrm>
          <a:prstGeom prst="roundRect">
            <a:avLst>
              <a:gd name="adj" fmla="val 641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SIMULATION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{n~50, s~3} → p ≥ 14</a:t>
            </a:r>
          </a:p>
        </p:txBody>
      </p:sp>
      <p:sp>
        <p:nvSpPr>
          <p:cNvPr id="245" name="OPTIMIZATION PROBLEMS…"/>
          <p:cNvSpPr/>
          <p:nvPr/>
        </p:nvSpPr>
        <p:spPr>
          <a:xfrm>
            <a:off x="9472073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3B155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OPTIMIZATION PROBLEMS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{n~10, s~6} → p ≥ 11</a:t>
            </a:r>
          </a:p>
        </p:txBody>
      </p:sp>
      <p:sp>
        <p:nvSpPr>
          <p:cNvPr id="246" name="NON-FRONTIER PROBLEMS…"/>
          <p:cNvSpPr/>
          <p:nvPr/>
        </p:nvSpPr>
        <p:spPr>
          <a:xfrm>
            <a:off x="16682958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rgbClr val="FEF7AB"/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NON-FRONTIER PROBLEMS</a:t>
            </a: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{n ≤ 15, s ≤ 4} → p ≥ 7±3</a:t>
            </a:r>
          </a:p>
        </p:txBody>
      </p:sp>
      <p:sp>
        <p:nvSpPr>
          <p:cNvPr id="247" name="Rectangle"/>
          <p:cNvSpPr/>
          <p:nvPr/>
        </p:nvSpPr>
        <p:spPr>
          <a:xfrm>
            <a:off x="15744097" y="3917184"/>
            <a:ext cx="7317575" cy="8751469"/>
          </a:xfrm>
          <a:prstGeom prst="rect">
            <a:avLst/>
          </a:pr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8" name="SO FAR..."/>
          <p:cNvSpPr txBox="1"/>
          <p:nvPr/>
        </p:nvSpPr>
        <p:spPr>
          <a:xfrm>
            <a:off x="17865118" y="2741901"/>
            <a:ext cx="3075535" cy="89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SO FAR...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tandalone u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Standalone uses</a:t>
            </a:r>
          </a:p>
        </p:txBody>
      </p:sp>
      <p:sp>
        <p:nvSpPr>
          <p:cNvPr id="251" name="Increase precis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Increase precision</a:t>
            </a:r>
            <a:r>
              <a:rPr dirty="0"/>
              <a:t> </a:t>
            </a:r>
          </a:p>
          <a:p>
            <a:pPr lvl="1"/>
            <a:r>
              <a:rPr dirty="0"/>
              <a:t>Adjust the spacing in the lattice </a:t>
            </a:r>
          </a:p>
          <a:p>
            <a:pPr lvl="1"/>
            <a:r>
              <a:rPr dirty="0"/>
              <a:t>Oversample</a:t>
            </a:r>
          </a:p>
        </p:txBody>
      </p:sp>
      <p:sp>
        <p:nvSpPr>
          <p:cNvPr id="253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tandalone u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Standalone uses</a:t>
            </a:r>
          </a:p>
        </p:txBody>
      </p:sp>
      <p:sp>
        <p:nvSpPr>
          <p:cNvPr id="251" name="Increase precis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Increase precision</a:t>
            </a:r>
            <a:r>
              <a:t> </a:t>
            </a:r>
          </a:p>
          <a:p>
            <a:pPr lvl="1"/>
            <a:r>
              <a:t>Adjust the spacing in the lattice </a:t>
            </a:r>
          </a:p>
          <a:p>
            <a:pPr lvl="1"/>
            <a:r>
              <a:t>Oversample</a:t>
            </a:r>
          </a:p>
          <a:p>
            <a:r>
              <a:rPr b="1"/>
              <a:t>Undersampling</a:t>
            </a:r>
            <a:r>
              <a:t> </a:t>
            </a:r>
          </a:p>
          <a:p>
            <a:pPr lvl="1"/>
            <a:r>
              <a:t>Boost performance </a:t>
            </a:r>
          </a:p>
          <a:p>
            <a:pPr lvl="1"/>
            <a:r>
              <a:t>Get rid of local minima</a:t>
            </a:r>
          </a:p>
          <a:p>
            <a:pPr lvl="1"/>
            <a:r>
              <a:t>Signal processing techniques → Retain precision</a:t>
            </a:r>
          </a:p>
        </p:txBody>
      </p:sp>
      <p:sp>
        <p:nvSpPr>
          <p:cNvPr id="253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78644766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tandalone u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Standalone uses</a:t>
            </a:r>
          </a:p>
        </p:txBody>
      </p:sp>
      <p:sp>
        <p:nvSpPr>
          <p:cNvPr id="251" name="Increase precis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Increase precision</a:t>
            </a:r>
            <a:r>
              <a:t> </a:t>
            </a:r>
          </a:p>
          <a:p>
            <a:pPr lvl="1"/>
            <a:r>
              <a:t>Adjust the spacing in the lattice </a:t>
            </a:r>
          </a:p>
          <a:p>
            <a:pPr lvl="1"/>
            <a:r>
              <a:t>Oversample</a:t>
            </a:r>
          </a:p>
          <a:p>
            <a:r>
              <a:rPr b="1"/>
              <a:t>Undersampling</a:t>
            </a:r>
            <a:r>
              <a:t> </a:t>
            </a:r>
          </a:p>
          <a:p>
            <a:pPr lvl="1"/>
            <a:r>
              <a:t>Boost performance </a:t>
            </a:r>
          </a:p>
          <a:p>
            <a:pPr lvl="1"/>
            <a:r>
              <a:t>Get rid of local minima</a:t>
            </a:r>
          </a:p>
          <a:p>
            <a:pPr lvl="1"/>
            <a:r>
              <a:t>Signal processing techniques → Retain precision</a:t>
            </a:r>
          </a:p>
        </p:txBody>
      </p:sp>
      <p:pic>
        <p:nvPicPr>
          <p:cNvPr id="252" name="low-resolution.pdf" descr="low-resolution.pdf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2000" y="3261714"/>
            <a:ext cx="10916874" cy="7192473"/>
          </a:xfrm>
          <a:prstGeom prst="rect">
            <a:avLst/>
          </a:prstGeom>
        </p:spPr>
      </p:pic>
      <p:sp>
        <p:nvSpPr>
          <p:cNvPr id="253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65428028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  <p:sp>
        <p:nvSpPr>
          <p:cNvPr id="256" name="Complementary u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Complementary uses</a:t>
            </a:r>
          </a:p>
        </p:txBody>
      </p:sp>
      <p:sp>
        <p:nvSpPr>
          <p:cNvPr id="257" name="Low-resolution start-up supplement to VQE or variant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Low-resolution start-up supplement to VQE or variants:</a:t>
            </a:r>
          </a:p>
          <a:p>
            <a:pPr lvl="1"/>
            <a:r>
              <a:rPr dirty="0"/>
              <a:t>Run QSR </a:t>
            </a:r>
            <a:r>
              <a:rPr i="1" dirty="0" err="1"/>
              <a:t>undersampling</a:t>
            </a:r>
            <a:r>
              <a:rPr dirty="0"/>
              <a:t> to obtain an approximate solution</a:t>
            </a:r>
          </a:p>
          <a:p>
            <a:pPr lvl="1"/>
            <a:r>
              <a:rPr dirty="0"/>
              <a:t>Use said approximation as a better initial state for VQE → Alternative to Hartree-</a:t>
            </a:r>
            <a:r>
              <a:rPr dirty="0" err="1"/>
              <a:t>Fock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  <p:sp>
        <p:nvSpPr>
          <p:cNvPr id="256" name="Complementary u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Complementary uses</a:t>
            </a:r>
          </a:p>
        </p:txBody>
      </p:sp>
      <p:sp>
        <p:nvSpPr>
          <p:cNvPr id="257" name="Low-resolution start-up supplement to VQE or variant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Low-resolution start-up supplement to VQE or variants:</a:t>
            </a:r>
          </a:p>
          <a:p>
            <a:pPr lvl="1"/>
            <a:r>
              <a:rPr dirty="0"/>
              <a:t>Run QSR </a:t>
            </a:r>
            <a:r>
              <a:rPr i="1" dirty="0" err="1"/>
              <a:t>undersampling</a:t>
            </a:r>
            <a:r>
              <a:rPr dirty="0"/>
              <a:t> to obtain an approximate solution</a:t>
            </a:r>
          </a:p>
          <a:p>
            <a:pPr lvl="1"/>
            <a:r>
              <a:rPr dirty="0"/>
              <a:t>Use said approximation as a better initial state for VQE → Alternative to Hartree-</a:t>
            </a:r>
            <a:r>
              <a:rPr dirty="0" err="1"/>
              <a:t>Fock</a:t>
            </a:r>
            <a:endParaRPr dirty="0"/>
          </a:p>
          <a:p>
            <a:r>
              <a:rPr b="1" dirty="0"/>
              <a:t>Proxy to transition between simulators and real devices:</a:t>
            </a:r>
            <a:r>
              <a:rPr dirty="0"/>
              <a:t> </a:t>
            </a:r>
          </a:p>
          <a:p>
            <a:pPr lvl="1"/>
            <a:r>
              <a:rPr dirty="0"/>
              <a:t>Improve convergence by removing the stochastic behavior</a:t>
            </a:r>
          </a:p>
          <a:p>
            <a:pPr lvl="1"/>
            <a:r>
              <a:rPr dirty="0"/>
              <a:t>Retain characteristic quantum computational features → Analyze global properties </a:t>
            </a:r>
          </a:p>
        </p:txBody>
      </p:sp>
    </p:spTree>
    <p:extLst>
      <p:ext uri="{BB962C8B-B14F-4D97-AF65-F5344CB8AC3E}">
        <p14:creationId xmlns:p14="http://schemas.microsoft.com/office/powerpoint/2010/main" val="99837708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  <p:sp>
        <p:nvSpPr>
          <p:cNvPr id="256" name="Complementary us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Complementary uses</a:t>
            </a:r>
          </a:p>
        </p:txBody>
      </p:sp>
      <p:sp>
        <p:nvSpPr>
          <p:cNvPr id="257" name="Low-resolution start-up supplement to VQE or variant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Low-resolution start-up supplement to VQE or variants:</a:t>
            </a:r>
          </a:p>
          <a:p>
            <a:pPr lvl="1"/>
            <a:r>
              <a:t>Run QSR </a:t>
            </a:r>
            <a:r>
              <a:rPr i="1"/>
              <a:t>undersampling</a:t>
            </a:r>
            <a:r>
              <a:t> to obtain an approximate solution</a:t>
            </a:r>
          </a:p>
          <a:p>
            <a:pPr lvl="1"/>
            <a:r>
              <a:t>Use said approximation as a better initial state for VQE → Alternative to Hartree-Fock</a:t>
            </a:r>
          </a:p>
          <a:p>
            <a:r>
              <a:rPr b="1"/>
              <a:t>Proxy to transition between simulators and real devices:</a:t>
            </a:r>
            <a:r>
              <a:t> </a:t>
            </a:r>
          </a:p>
          <a:p>
            <a:pPr lvl="1"/>
            <a:r>
              <a:t>Improve convergence by removing the stochastic behavior</a:t>
            </a:r>
          </a:p>
          <a:p>
            <a:pPr lvl="1"/>
            <a:r>
              <a:t>Retain characteristic quantum computational features → Analyze global properties </a:t>
            </a:r>
          </a:p>
          <a:p>
            <a:r>
              <a:rPr b="1"/>
              <a:t>Avoid the exponential matrix formulation in classical computation.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93131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60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sp>
        <p:nvSpPr>
          <p:cNvPr id="261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  <p:pic>
        <p:nvPicPr>
          <p:cNvPr id="262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2" y="4652550"/>
            <a:ext cx="9452440" cy="531699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θ = 1…"/>
          <p:cNvSpPr/>
          <p:nvPr/>
        </p:nvSpPr>
        <p:spPr>
          <a:xfrm>
            <a:off x="2838842" y="9716649"/>
            <a:ext cx="5439853" cy="2838624"/>
          </a:xfrm>
          <a:prstGeom prst="roundRect">
            <a:avLst>
              <a:gd name="adj" fmla="val 15820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θ</a:t>
            </a:r>
            <a:r>
              <a:t> = 1</a:t>
            </a:r>
            <a:br/>
            <a:endParaRPr/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max</a:t>
            </a:r>
            <a:r>
              <a:t> = 1</a:t>
            </a:r>
          </a:p>
        </p:txBody>
      </p:sp>
      <p:sp>
        <p:nvSpPr>
          <p:cNvPr id="268" name="Rectangle"/>
          <p:cNvSpPr/>
          <p:nvPr/>
        </p:nvSpPr>
        <p:spPr>
          <a:xfrm>
            <a:off x="4601123" y="11199718"/>
            <a:ext cx="1915292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Rectangle"/>
          <p:cNvSpPr/>
          <p:nvPr/>
        </p:nvSpPr>
        <p:spPr>
          <a:xfrm>
            <a:off x="15731605" y="11461224"/>
            <a:ext cx="1915293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60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sp>
        <p:nvSpPr>
          <p:cNvPr id="261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  <p:pic>
        <p:nvPicPr>
          <p:cNvPr id="262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2" y="4652550"/>
            <a:ext cx="9452440" cy="531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deuteron-quantum-circuits-2.pdf" descr="deuteron-quantum-circuits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242" y="4301637"/>
            <a:ext cx="10700019" cy="60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θ = 1…"/>
          <p:cNvSpPr/>
          <p:nvPr/>
        </p:nvSpPr>
        <p:spPr>
          <a:xfrm>
            <a:off x="2838842" y="9716649"/>
            <a:ext cx="5439853" cy="2838624"/>
          </a:xfrm>
          <a:prstGeom prst="roundRect">
            <a:avLst>
              <a:gd name="adj" fmla="val 15820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θ</a:t>
            </a:r>
            <a:r>
              <a:t> = 1</a:t>
            </a:r>
            <a:br/>
            <a:endParaRPr/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max</a:t>
            </a:r>
            <a:r>
              <a:t> = 1</a:t>
            </a:r>
          </a:p>
        </p:txBody>
      </p:sp>
      <p:sp>
        <p:nvSpPr>
          <p:cNvPr id="268" name="Rectangle"/>
          <p:cNvSpPr/>
          <p:nvPr/>
        </p:nvSpPr>
        <p:spPr>
          <a:xfrm>
            <a:off x="4601123" y="11199718"/>
            <a:ext cx="1915292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Rectangle"/>
          <p:cNvSpPr/>
          <p:nvPr/>
        </p:nvSpPr>
        <p:spPr>
          <a:xfrm>
            <a:off x="15731605" y="11461224"/>
            <a:ext cx="1915293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40434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60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sp>
        <p:nvSpPr>
          <p:cNvPr id="261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  <p:pic>
        <p:nvPicPr>
          <p:cNvPr id="262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2" y="4652550"/>
            <a:ext cx="9452440" cy="531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deuteron-quantum-circuits-2.pdf" descr="deuteron-quantum-circuits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242" y="4301637"/>
            <a:ext cx="10700019" cy="60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Line"/>
          <p:cNvSpPr/>
          <p:nvPr/>
        </p:nvSpPr>
        <p:spPr>
          <a:xfrm>
            <a:off x="14642456" y="6175312"/>
            <a:ext cx="2548865" cy="227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707" y="21600"/>
                </a:lnTo>
                <a:lnTo>
                  <a:pt x="6707" y="0"/>
                </a:lnTo>
                <a:lnTo>
                  <a:pt x="14230" y="0"/>
                </a:lnTo>
                <a:lnTo>
                  <a:pt x="14230" y="10768"/>
                </a:lnTo>
                <a:lnTo>
                  <a:pt x="21600" y="10768"/>
                </a:lnTo>
              </a:path>
            </a:pathLst>
          </a:cu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5" name="Sθ = 1…"/>
          <p:cNvSpPr/>
          <p:nvPr/>
        </p:nvSpPr>
        <p:spPr>
          <a:xfrm>
            <a:off x="2838842" y="9716649"/>
            <a:ext cx="5439853" cy="2838624"/>
          </a:xfrm>
          <a:prstGeom prst="roundRect">
            <a:avLst>
              <a:gd name="adj" fmla="val 15820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θ</a:t>
            </a:r>
            <a:r>
              <a:t> = 1</a:t>
            </a:r>
            <a:br/>
            <a:endParaRPr/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max</a:t>
            </a:r>
            <a:r>
              <a:t> = 1</a:t>
            </a:r>
          </a:p>
        </p:txBody>
      </p:sp>
      <p:sp>
        <p:nvSpPr>
          <p:cNvPr id="268" name="Rectangle"/>
          <p:cNvSpPr/>
          <p:nvPr/>
        </p:nvSpPr>
        <p:spPr>
          <a:xfrm>
            <a:off x="4601123" y="11199718"/>
            <a:ext cx="1915292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Rectangle"/>
          <p:cNvSpPr/>
          <p:nvPr/>
        </p:nvSpPr>
        <p:spPr>
          <a:xfrm>
            <a:off x="15731605" y="11461224"/>
            <a:ext cx="1915293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19991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Quantum processor embedded within a classical optimization loop.…"/>
          <p:cNvSpPr txBox="1">
            <a:spLocks noGrp="1"/>
          </p:cNvSpPr>
          <p:nvPr>
            <p:ph type="body" sz="quarter" idx="4294967295"/>
          </p:nvPr>
        </p:nvSpPr>
        <p:spPr>
          <a:xfrm>
            <a:off x="15839603" y="4248504"/>
            <a:ext cx="7337898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arenBoth"/>
            </a:pPr>
            <a:r>
              <a:t>Quantum processor embedded within a classical optimization loop.</a:t>
            </a:r>
          </a:p>
          <a:p>
            <a:pPr marL="889000" indent="-889000">
              <a:buSzPct val="100000"/>
              <a:buAutoNum type="arabicParenBoth"/>
            </a:pPr>
            <a:r>
              <a:t>On each cycle the QPU gets called </a:t>
            </a:r>
            <a:r>
              <a:rPr u="sng"/>
              <a:t>several</a:t>
            </a:r>
            <a:r>
              <a:t> times by the classical optimizer.</a:t>
            </a:r>
          </a:p>
        </p:txBody>
      </p:sp>
      <p:sp>
        <p:nvSpPr>
          <p:cNvPr id="161" name="Bottleneck: establishing an HTTP connection to update the parameters in the quantum circuit."/>
          <p:cNvSpPr txBox="1"/>
          <p:nvPr/>
        </p:nvSpPr>
        <p:spPr>
          <a:xfrm>
            <a:off x="15839603" y="8682225"/>
            <a:ext cx="7337898" cy="3822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889000" indent="-889000" algn="l">
              <a:lnSpc>
                <a:spcPct val="90000"/>
              </a:lnSpc>
              <a:spcBef>
                <a:spcPts val="4500"/>
              </a:spcBef>
              <a:buSzPct val="100000"/>
              <a:buAutoNum type="arabicParenBoth" startAt="3"/>
              <a:defRPr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1" dirty="0"/>
              <a:t>Bottleneck</a:t>
            </a:r>
            <a:r>
              <a:rPr dirty="0"/>
              <a:t>: establishing an HTTP connection to update the parameters in the quantum circuit.</a:t>
            </a:r>
          </a:p>
        </p:txBody>
      </p:sp>
      <p:sp>
        <p:nvSpPr>
          <p:cNvPr id="162" name="VQE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VQE algorithm</a:t>
            </a:r>
          </a:p>
        </p:txBody>
      </p:sp>
      <p:sp>
        <p:nvSpPr>
          <p:cNvPr id="163" name="Hybrid quantum-classical variational eigensolv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Hybrid quantum-classical variational eigensolving</a:t>
            </a:r>
          </a:p>
        </p:txBody>
      </p:sp>
      <p:pic>
        <p:nvPicPr>
          <p:cNvPr id="164" name="VQE.pdf" descr="VQ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8" y="4311683"/>
            <a:ext cx="14452718" cy="812965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Line"/>
          <p:cNvSpPr/>
          <p:nvPr/>
        </p:nvSpPr>
        <p:spPr>
          <a:xfrm>
            <a:off x="1795413" y="8368993"/>
            <a:ext cx="13190160" cy="3642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0" y="88"/>
                </a:moveTo>
                <a:lnTo>
                  <a:pt x="21600" y="87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641" y="0"/>
                </a:lnTo>
              </a:path>
            </a:pathLst>
          </a:custGeom>
          <a:ln w="1016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168" name="Group"/>
          <p:cNvGrpSpPr/>
          <p:nvPr/>
        </p:nvGrpSpPr>
        <p:grpSpPr>
          <a:xfrm>
            <a:off x="7643947" y="12326349"/>
            <a:ext cx="1493092" cy="899822"/>
            <a:chOff x="0" y="0"/>
            <a:chExt cx="1493090" cy="899820"/>
          </a:xfrm>
        </p:grpSpPr>
        <p:sp>
          <p:nvSpPr>
            <p:cNvPr id="166" name="Cloud"/>
            <p:cNvSpPr/>
            <p:nvPr/>
          </p:nvSpPr>
          <p:spPr>
            <a:xfrm>
              <a:off x="0" y="0"/>
              <a:ext cx="1493091" cy="89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ED220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7" name="World"/>
            <p:cNvSpPr/>
            <p:nvPr/>
          </p:nvSpPr>
          <p:spPr>
            <a:xfrm>
              <a:off x="423640" y="204010"/>
              <a:ext cx="618801" cy="61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16590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60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sp>
        <p:nvSpPr>
          <p:cNvPr id="261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  <p:pic>
        <p:nvPicPr>
          <p:cNvPr id="262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82" y="4652550"/>
            <a:ext cx="9452440" cy="5316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deuteron-quantum-circuits-2.pdf" descr="deuteron-quantum-circuits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242" y="4301637"/>
            <a:ext cx="10700019" cy="6018762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Line"/>
          <p:cNvSpPr/>
          <p:nvPr/>
        </p:nvSpPr>
        <p:spPr>
          <a:xfrm>
            <a:off x="14642456" y="6175312"/>
            <a:ext cx="2548865" cy="2279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6707" y="21600"/>
                </a:lnTo>
                <a:lnTo>
                  <a:pt x="6707" y="0"/>
                </a:lnTo>
                <a:lnTo>
                  <a:pt x="14230" y="0"/>
                </a:lnTo>
                <a:lnTo>
                  <a:pt x="14230" y="10768"/>
                </a:lnTo>
                <a:lnTo>
                  <a:pt x="21600" y="10768"/>
                </a:lnTo>
              </a:path>
            </a:pathLst>
          </a:cu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5" name="Sθ = 1…"/>
          <p:cNvSpPr/>
          <p:nvPr/>
        </p:nvSpPr>
        <p:spPr>
          <a:xfrm>
            <a:off x="2838842" y="9716649"/>
            <a:ext cx="5439853" cy="2838624"/>
          </a:xfrm>
          <a:prstGeom prst="roundRect">
            <a:avLst>
              <a:gd name="adj" fmla="val 15820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θ</a:t>
            </a:r>
            <a:r>
              <a:t> = 1</a:t>
            </a:r>
            <a:br/>
            <a:endParaRPr/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max</a:t>
            </a:r>
            <a:r>
              <a:t> = 1</a:t>
            </a:r>
          </a:p>
        </p:txBody>
      </p:sp>
      <p:sp>
        <p:nvSpPr>
          <p:cNvPr id="266" name="Sθ = 1…"/>
          <p:cNvSpPr/>
          <p:nvPr/>
        </p:nvSpPr>
        <p:spPr>
          <a:xfrm>
            <a:off x="13969325" y="9716649"/>
            <a:ext cx="5439853" cy="2838624"/>
          </a:xfrm>
          <a:prstGeom prst="roundRect">
            <a:avLst>
              <a:gd name="adj" fmla="val 15820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θ</a:t>
            </a:r>
            <a:r>
              <a:t> = 1</a:t>
            </a:r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η</a:t>
            </a:r>
            <a:r>
              <a:t> = 2</a:t>
            </a:r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endParaRPr/>
          </a:p>
          <a:p>
            <a:pPr lvl="1" indent="0" defTabSz="825500">
              <a:defRPr sz="3200" b="1">
                <a:solidFill>
                  <a:srgbClr val="FFFFFF"/>
                </a:solidFill>
              </a:defRPr>
            </a:pPr>
            <a:r>
              <a:t>S</a:t>
            </a:r>
            <a:r>
              <a:rPr baseline="-5999"/>
              <a:t>max</a:t>
            </a:r>
            <a:r>
              <a:t> = 2</a:t>
            </a:r>
          </a:p>
        </p:txBody>
      </p:sp>
      <p:sp>
        <p:nvSpPr>
          <p:cNvPr id="267" name="FREQUENCY DOUBLING"/>
          <p:cNvSpPr txBox="1"/>
          <p:nvPr/>
        </p:nvSpPr>
        <p:spPr>
          <a:xfrm>
            <a:off x="13417872" y="3710352"/>
            <a:ext cx="6542761" cy="810028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t>FREQUENCY DOUBLING</a:t>
            </a:r>
          </a:p>
        </p:txBody>
      </p:sp>
      <p:sp>
        <p:nvSpPr>
          <p:cNvPr id="268" name="Rectangle"/>
          <p:cNvSpPr/>
          <p:nvPr/>
        </p:nvSpPr>
        <p:spPr>
          <a:xfrm>
            <a:off x="4601123" y="11199718"/>
            <a:ext cx="1915292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9" name="Rectangle"/>
          <p:cNvSpPr/>
          <p:nvPr/>
        </p:nvSpPr>
        <p:spPr>
          <a:xfrm>
            <a:off x="15731605" y="11461224"/>
            <a:ext cx="1915293" cy="871280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86247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72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1144880" y="5843283"/>
            <a:ext cx="22094240" cy="7254870"/>
            <a:chOff x="0" y="0"/>
            <a:chExt cx="22094238" cy="7254869"/>
          </a:xfrm>
        </p:grpSpPr>
        <p:pic>
          <p:nvPicPr>
            <p:cNvPr id="273" name="deuteron-QSR.pdf" descr="deuteron-QSR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8979" y="0"/>
              <a:ext cx="10515260" cy="7254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deuteron-VQE.pdf" descr="deuteron-VQ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515260" cy="7254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6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72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1144880" y="5843283"/>
            <a:ext cx="22094240" cy="7254870"/>
            <a:chOff x="0" y="0"/>
            <a:chExt cx="22094238" cy="7254869"/>
          </a:xfrm>
        </p:grpSpPr>
        <p:pic>
          <p:nvPicPr>
            <p:cNvPr id="273" name="deuteron-QSR.pdf" descr="deuteron-QSR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8979" y="0"/>
              <a:ext cx="10515260" cy="7254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deuteron-VQE.pdf" descr="deuteron-VQ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515260" cy="7254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6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  <p:pic>
        <p:nvPicPr>
          <p:cNvPr id="278" name="Screen Shot 2021-02-26 at 11.16.18.png" descr="Screen Shot 2021-02-26 at 11.16.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799" y="492724"/>
            <a:ext cx="12534901" cy="539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59108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enchma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Benchmark</a:t>
            </a:r>
          </a:p>
        </p:txBody>
      </p:sp>
      <p:sp>
        <p:nvSpPr>
          <p:cNvPr id="272" name="Deuteron binding energ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Deuteron binding energy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1144880" y="5843283"/>
            <a:ext cx="22094240" cy="7254870"/>
            <a:chOff x="0" y="0"/>
            <a:chExt cx="22094238" cy="7254869"/>
          </a:xfrm>
        </p:grpSpPr>
        <p:pic>
          <p:nvPicPr>
            <p:cNvPr id="273" name="deuteron-QSR.pdf" descr="deuteron-QSR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8979" y="0"/>
              <a:ext cx="10515260" cy="7254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4" name="deuteron-VQE.pdf" descr="deuteron-VQ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515260" cy="7254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6" name="arXiv:1801.03897"/>
          <p:cNvSpPr txBox="1"/>
          <p:nvPr/>
        </p:nvSpPr>
        <p:spPr>
          <a:xfrm>
            <a:off x="1203261" y="3411989"/>
            <a:ext cx="4452266" cy="14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400"/>
            </a:pPr>
            <a:r>
              <a:t>arXiv:1801.03897</a:t>
            </a:r>
          </a:p>
          <a:p>
            <a:pPr algn="l">
              <a:defRPr sz="4400"/>
            </a:pPr>
            <a:r>
              <a:t> </a:t>
            </a:r>
          </a:p>
        </p:txBody>
      </p:sp>
      <p:sp>
        <p:nvSpPr>
          <p:cNvPr id="277" name="ibmq ourense…"/>
          <p:cNvSpPr txBox="1"/>
          <p:nvPr/>
        </p:nvSpPr>
        <p:spPr>
          <a:xfrm>
            <a:off x="1309461" y="4340387"/>
            <a:ext cx="3586552" cy="1457728"/>
          </a:xfrm>
          <a:prstGeom prst="rect">
            <a:avLst/>
          </a:prstGeom>
          <a:solidFill>
            <a:srgbClr val="FFFFFF"/>
          </a:solidFill>
          <a:ln w="762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 err="1"/>
              <a:t>ibmq</a:t>
            </a:r>
            <a:r>
              <a:rPr dirty="0"/>
              <a:t> </a:t>
            </a:r>
            <a:r>
              <a:rPr dirty="0" err="1"/>
              <a:t>ourense</a:t>
            </a:r>
            <a:endParaRPr dirty="0"/>
          </a:p>
          <a:p>
            <a:pPr>
              <a:defRPr sz="4200" b="1" cap="small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dirty="0"/>
              <a:t>8192 shots </a:t>
            </a:r>
          </a:p>
        </p:txBody>
      </p:sp>
      <p:pic>
        <p:nvPicPr>
          <p:cNvPr id="278" name="Screen Shot 2021-02-26 at 11.16.18.png" descr="Screen Shot 2021-02-26 at 11.16.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1799" y="492724"/>
            <a:ext cx="12534901" cy="5397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159503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81" name="QSR algorith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282" name="QSR is a global approximation technique that gets rid of connection bottleneck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QSR is a global approximation technique that gets rid of connection bottlenecks:</a:t>
            </a:r>
          </a:p>
          <a:p>
            <a:pPr lvl="1"/>
            <a:r>
              <a:rPr dirty="0"/>
              <a:t>For complex enough optimization problems, there is a region in the low quit number regime, where QSR outperforms VQE.</a:t>
            </a:r>
          </a:p>
          <a:p>
            <a:pPr lvl="1"/>
            <a:r>
              <a:rPr dirty="0"/>
              <a:t>QSR knows all the samples needed in advance</a:t>
            </a:r>
            <a:r>
              <a:rPr lang="es-ES" dirty="0"/>
              <a:t>.</a:t>
            </a:r>
            <a:endParaRPr dirty="0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81" name="QSR algorith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282" name="QSR is a global approximation technique that gets rid of connection bottleneck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QSR is a global approximation technique that gets rid of connection bottlenecks:</a:t>
            </a:r>
          </a:p>
          <a:p>
            <a:pPr lvl="1"/>
            <a:r>
              <a:rPr dirty="0"/>
              <a:t>For complex enough optimization problems, there is a region in the low quit number regime, where QSR outperforms VQE.</a:t>
            </a:r>
          </a:p>
          <a:p>
            <a:pPr lvl="1"/>
            <a:r>
              <a:rPr dirty="0"/>
              <a:t>QSR knows all the samples needed in advance.</a:t>
            </a:r>
          </a:p>
          <a:p>
            <a:r>
              <a:rPr b="1" dirty="0"/>
              <a:t>QSR behaves well with a larger range of optimizers:</a:t>
            </a:r>
            <a:r>
              <a:rPr dirty="0"/>
              <a:t> </a:t>
            </a:r>
          </a:p>
          <a:p>
            <a:pPr lvl="1"/>
            <a:r>
              <a:rPr dirty="0"/>
              <a:t>It gets rid of the local stochastic behavior of the target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50645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81" name="QSR algorith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282" name="QSR is a global approximation technique that gets rid of connection bottleneck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QSR is a global approximation technique that gets rid of connection bottlenecks:</a:t>
            </a:r>
          </a:p>
          <a:p>
            <a:pPr lvl="1"/>
            <a:r>
              <a:rPr dirty="0"/>
              <a:t>For complex enough optimization problems, there is a region in the low quit number regime, where QSR outperforms VQE.</a:t>
            </a:r>
          </a:p>
          <a:p>
            <a:pPr lvl="1"/>
            <a:r>
              <a:rPr dirty="0"/>
              <a:t>QSR knows all the samples needed in advance.</a:t>
            </a:r>
          </a:p>
          <a:p>
            <a:r>
              <a:rPr b="1" dirty="0"/>
              <a:t>QSR behaves well with a larger range of optimizers:</a:t>
            </a:r>
            <a:r>
              <a:rPr dirty="0"/>
              <a:t> </a:t>
            </a:r>
          </a:p>
          <a:p>
            <a:pPr lvl="1"/>
            <a:r>
              <a:rPr dirty="0"/>
              <a:t>It gets rid of the local stochastic behavior of the target function.</a:t>
            </a:r>
            <a:endParaRPr lang="en-US" dirty="0"/>
          </a:p>
          <a:p>
            <a:r>
              <a:rPr lang="en-US" b="1" dirty="0"/>
              <a:t>QSR enables signal processing </a:t>
            </a:r>
            <a:r>
              <a:rPr lang="en-US" b="1" dirty="0" err="1"/>
              <a:t>techn</a:t>
            </a:r>
            <a:r>
              <a:rPr lang="en-US" b="1" dirty="0"/>
              <a:t>. to solve optimization problems more efficiently.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88220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81" name="QSR algorith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282" name="QSR is a global approximation technique that gets rid of connection bottleneck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QSR is a global approximation technique that gets rid of connection bottlenecks:</a:t>
            </a:r>
          </a:p>
          <a:p>
            <a:pPr lvl="1"/>
            <a:r>
              <a:t>For complex enough optimization problems, there is a region in the low quit number regime, where QSR outperforms VQE.</a:t>
            </a:r>
          </a:p>
          <a:p>
            <a:pPr lvl="1"/>
            <a:r>
              <a:t>QSR knows all the samples needed in advance.</a:t>
            </a:r>
          </a:p>
          <a:p>
            <a:r>
              <a:rPr b="1"/>
              <a:t>QSR behaves well with a larger range of optimizers:</a:t>
            </a:r>
            <a:r>
              <a:t> </a:t>
            </a:r>
          </a:p>
          <a:p>
            <a:pPr lvl="1"/>
            <a:r>
              <a:t>It gets rid of the local stochastic behavior of the target function.</a:t>
            </a:r>
          </a:p>
          <a:p>
            <a:r>
              <a:rPr b="1"/>
              <a:t>QSR enables signal processing techn. to solve optimization problems more efficiently.</a:t>
            </a:r>
            <a:r>
              <a:t> </a:t>
            </a:r>
          </a:p>
          <a:p>
            <a:pPr>
              <a:defRPr b="1"/>
            </a:pPr>
            <a:r>
              <a:t>QSR can be used in conjunction with other algorithms such as VQE.</a:t>
            </a:r>
          </a:p>
        </p:txBody>
      </p:sp>
    </p:spTree>
    <p:extLst>
      <p:ext uri="{BB962C8B-B14F-4D97-AF65-F5344CB8AC3E}">
        <p14:creationId xmlns:p14="http://schemas.microsoft.com/office/powerpoint/2010/main" val="86028620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hank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  <p:sp>
        <p:nvSpPr>
          <p:cNvPr id="285" name="Pedro River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Pedro Rivero</a:t>
            </a:r>
          </a:p>
        </p:txBody>
      </p:sp>
      <p:pic>
        <p:nvPicPr>
          <p:cNvPr id="286" name="main.png" descr="main.png"/>
          <p:cNvPicPr>
            <a:picLocks noChangeAspect="1"/>
          </p:cNvPicPr>
          <p:nvPr/>
        </p:nvPicPr>
        <p:blipFill>
          <a:blip r:embed="rId2"/>
          <a:srcRect t="26717" b="26717"/>
          <a:stretch>
            <a:fillRect/>
          </a:stretch>
        </p:blipFill>
        <p:spPr>
          <a:xfrm>
            <a:off x="1313703" y="11076827"/>
            <a:ext cx="4363932" cy="2032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external-content.duckduckgo-2.jpg" descr="external-content.duckduckgo-2.jpg"/>
          <p:cNvPicPr>
            <a:picLocks noChangeAspect="1"/>
          </p:cNvPicPr>
          <p:nvPr/>
        </p:nvPicPr>
        <p:blipFill>
          <a:blip r:embed="rId3"/>
          <a:srcRect t="3043" b="8229"/>
          <a:stretch>
            <a:fillRect/>
          </a:stretch>
        </p:blipFill>
        <p:spPr>
          <a:xfrm>
            <a:off x="9920684" y="11076827"/>
            <a:ext cx="4542699" cy="2032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large.jpg" descr="large.jpg"/>
          <p:cNvPicPr>
            <a:picLocks noChangeAspect="1"/>
          </p:cNvPicPr>
          <p:nvPr/>
        </p:nvPicPr>
        <p:blipFill>
          <a:blip r:embed="rId4"/>
          <a:srcRect t="13698" b="13698"/>
          <a:stretch>
            <a:fillRect/>
          </a:stretch>
        </p:blipFill>
        <p:spPr>
          <a:xfrm>
            <a:off x="17314912" y="11076770"/>
            <a:ext cx="6009350" cy="203209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priveroramirez@anl.gov"/>
          <p:cNvSpPr txBox="1"/>
          <p:nvPr/>
        </p:nvSpPr>
        <p:spPr>
          <a:xfrm>
            <a:off x="9363303" y="3000013"/>
            <a:ext cx="565739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u="sng">
                <a:hlinkClick r:id="rId5"/>
              </a:defRPr>
            </a:lvl1pPr>
          </a:lstStyle>
          <a:p>
            <a:pPr>
              <a:defRPr u="none"/>
            </a:pPr>
            <a:r>
              <a:rPr u="sng">
                <a:hlinkClick r:id="rId5"/>
              </a:rPr>
              <a:t>priveroramirez@anl.gov</a:t>
            </a:r>
          </a:p>
        </p:txBody>
      </p:sp>
      <p:sp>
        <p:nvSpPr>
          <p:cNvPr id="290" name="arXiv:2012.02338"/>
          <p:cNvSpPr txBox="1"/>
          <p:nvPr/>
        </p:nvSpPr>
        <p:spPr>
          <a:xfrm>
            <a:off x="9888194" y="1967028"/>
            <a:ext cx="4607612" cy="746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t>arXiv:2012.02338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1" name="Hybrid quantum-classical variational eigensolv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Hybrid quantum-classical variational eigensolving</a:t>
            </a:r>
          </a:p>
        </p:txBody>
      </p:sp>
      <p:pic>
        <p:nvPicPr>
          <p:cNvPr id="172" name="QSR.pdf" descr="QS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357" y="4095245"/>
            <a:ext cx="14452714" cy="81296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59754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1" name="Hybrid quantum-classical variational eigensolv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Hybrid quantum-classical variational eigensolving</a:t>
            </a:r>
          </a:p>
        </p:txBody>
      </p:sp>
      <p:pic>
        <p:nvPicPr>
          <p:cNvPr id="172" name="QSR.pdf" descr="QS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357" y="4095245"/>
            <a:ext cx="14452714" cy="8129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ll calls to the QPU are performed together at the beginning.…"/>
          <p:cNvSpPr txBox="1">
            <a:spLocks noGrp="1"/>
          </p:cNvSpPr>
          <p:nvPr>
            <p:ph type="body" sz="quarter" idx="4294967295"/>
          </p:nvPr>
        </p:nvSpPr>
        <p:spPr>
          <a:xfrm>
            <a:off x="1361603" y="4248504"/>
            <a:ext cx="7337898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arenBoth"/>
            </a:pPr>
            <a:r>
              <a:rPr dirty="0"/>
              <a:t>All calls to the QPU are performed together at the beginning.</a:t>
            </a:r>
          </a:p>
        </p:txBody>
      </p:sp>
    </p:spTree>
    <p:extLst>
      <p:ext uri="{BB962C8B-B14F-4D97-AF65-F5344CB8AC3E}">
        <p14:creationId xmlns:p14="http://schemas.microsoft.com/office/powerpoint/2010/main" val="12319774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1" name="Hybrid quantum-classical variational eigensolv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Hybrid quantum-classical variational eigensolving</a:t>
            </a:r>
          </a:p>
        </p:txBody>
      </p:sp>
      <p:pic>
        <p:nvPicPr>
          <p:cNvPr id="172" name="QSR.pdf" descr="QS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357" y="4095245"/>
            <a:ext cx="14452714" cy="8129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ll calls to the QPU are performed together at the beginning.…"/>
          <p:cNvSpPr txBox="1">
            <a:spLocks noGrp="1"/>
          </p:cNvSpPr>
          <p:nvPr>
            <p:ph type="body" sz="quarter" idx="4294967295"/>
          </p:nvPr>
        </p:nvSpPr>
        <p:spPr>
          <a:xfrm>
            <a:off x="1361603" y="4248504"/>
            <a:ext cx="7337898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arenBoth"/>
            </a:pPr>
            <a:r>
              <a:rPr dirty="0"/>
              <a:t>All calls to the QPU are performed together at the beginning.</a:t>
            </a:r>
          </a:p>
          <a:p>
            <a:pPr marL="889000" indent="-889000">
              <a:buSzPct val="100000"/>
              <a:buAutoNum type="arabicParenBoth"/>
            </a:pPr>
            <a:r>
              <a:rPr dirty="0"/>
              <a:t>Target function is reconstructed classically as a </a:t>
            </a:r>
            <a:r>
              <a:rPr b="1" dirty="0"/>
              <a:t>trigonometric series.</a:t>
            </a:r>
          </a:p>
        </p:txBody>
      </p:sp>
    </p:spTree>
    <p:extLst>
      <p:ext uri="{BB962C8B-B14F-4D97-AF65-F5344CB8AC3E}">
        <p14:creationId xmlns:p14="http://schemas.microsoft.com/office/powerpoint/2010/main" val="80385017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1" name="Hybrid quantum-classical variational eigensolving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Hybrid quantum-classical variational eigensolving</a:t>
            </a:r>
          </a:p>
        </p:txBody>
      </p:sp>
      <p:pic>
        <p:nvPicPr>
          <p:cNvPr id="172" name="QSR.pdf" descr="QS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357" y="4095245"/>
            <a:ext cx="14452714" cy="812965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All calls to the QPU are performed together at the beginning.…"/>
          <p:cNvSpPr txBox="1">
            <a:spLocks noGrp="1"/>
          </p:cNvSpPr>
          <p:nvPr>
            <p:ph type="body" sz="quarter" idx="4294967295"/>
          </p:nvPr>
        </p:nvSpPr>
        <p:spPr>
          <a:xfrm>
            <a:off x="1361603" y="4248504"/>
            <a:ext cx="7337898" cy="8256012"/>
          </a:xfrm>
          <a:prstGeom prst="rect">
            <a:avLst/>
          </a:prstGeom>
        </p:spPr>
        <p:txBody>
          <a:bodyPr/>
          <a:lstStyle/>
          <a:p>
            <a:pPr marL="889000" indent="-889000">
              <a:buSzPct val="100000"/>
              <a:buAutoNum type="arabicParenBoth"/>
            </a:pPr>
            <a:r>
              <a:t>All calls to the QPU are performed together at the beginning.</a:t>
            </a:r>
          </a:p>
          <a:p>
            <a:pPr marL="889000" indent="-889000">
              <a:buSzPct val="100000"/>
              <a:buAutoNum type="arabicParenBoth"/>
            </a:pPr>
            <a:r>
              <a:t>Target function is reconstructed classically as a </a:t>
            </a:r>
            <a:r>
              <a:rPr b="1"/>
              <a:t>trigonometric series.</a:t>
            </a:r>
          </a:p>
          <a:p>
            <a:pPr marL="889000" indent="-889000">
              <a:buSzPct val="100000"/>
              <a:buAutoNum type="arabicParenBoth"/>
            </a:pPr>
            <a:r>
              <a:t>Optimization loop runs isolated in the CPU → </a:t>
            </a:r>
            <a:r>
              <a:rPr b="1"/>
              <a:t>Better convergence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deuteron-quantum-circuits-1.pdf" descr="deuteron-quantum-circuits-1.pdf"/>
          <p:cNvPicPr>
            <a:picLocks noChangeAspect="1"/>
          </p:cNvPicPr>
          <p:nvPr/>
        </p:nvPicPr>
        <p:blipFill>
          <a:blip r:embed="rId2"/>
          <a:srcRect l="22929" t="29796" r="23677" b="27814"/>
          <a:stretch>
            <a:fillRect/>
          </a:stretch>
        </p:blipFill>
        <p:spPr>
          <a:xfrm>
            <a:off x="2470302" y="7249582"/>
            <a:ext cx="5046961" cy="2253807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QSR algorith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QSR algorithm</a:t>
            </a:r>
          </a:p>
        </p:txBody>
      </p:sp>
      <p:sp>
        <p:nvSpPr>
          <p:cNvPr id="177" name="Motiv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Motivation</a:t>
            </a:r>
          </a:p>
        </p:txBody>
      </p:sp>
      <p:sp>
        <p:nvSpPr>
          <p:cNvPr id="178" name="PARAMETRIZATION…"/>
          <p:cNvSpPr/>
          <p:nvPr/>
        </p:nvSpPr>
        <p:spPr>
          <a:xfrm>
            <a:off x="2273905" y="5120072"/>
            <a:ext cx="5439853" cy="6512875"/>
          </a:xfrm>
          <a:prstGeom prst="roundRect">
            <a:avLst>
              <a:gd name="adj" fmla="val 8255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ffectLst>
            <a:outerShdw blurRad="190500" dist="190500" dir="5400000" rotWithShape="0">
              <a:srgbClr val="000000">
                <a:alpha val="7532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PARAMETRIZATION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b="1">
                <a:latin typeface="+mn-lt"/>
                <a:ea typeface="+mn-ea"/>
                <a:cs typeface="+mn-cs"/>
                <a:sym typeface="Helvetica Neue"/>
              </a:rPr>
              <a:t>ANSATZES</a:t>
            </a: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b="1">
              <a:latin typeface="+mn-lt"/>
              <a:ea typeface="+mn-ea"/>
              <a:cs typeface="+mn-cs"/>
              <a:sym typeface="Helvetica Neue"/>
            </a:endParaRPr>
          </a:p>
          <a:p>
            <a:pPr lvl="1" indent="0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Rotations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1435</Words>
  <Application>Microsoft Macintosh PowerPoint</Application>
  <PresentationFormat>Custom</PresentationFormat>
  <Paragraphs>318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Helvetica Neue</vt:lpstr>
      <vt:lpstr>Helvetica Neue Medium</vt:lpstr>
      <vt:lpstr>21_BasicWhite</vt:lpstr>
      <vt:lpstr>QSR algorithm</vt:lpstr>
      <vt:lpstr>Contents</vt:lpstr>
      <vt:lpstr>VQE algorithm</vt:lpstr>
      <vt:lpstr>VQE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QSR algorithm</vt:lpstr>
      <vt:lpstr>Algorithmic complexity</vt:lpstr>
      <vt:lpstr>Algorithmic complexity</vt:lpstr>
      <vt:lpstr>Algorithmic complexity</vt:lpstr>
      <vt:lpstr>Algorithmic complexity</vt:lpstr>
      <vt:lpstr>Algorithmic complexity</vt:lpstr>
      <vt:lpstr>Algorithmic complexity</vt:lpstr>
      <vt:lpstr>Algorithmic complexity</vt:lpstr>
      <vt:lpstr>Algorithmic complexity</vt:lpstr>
      <vt:lpstr>Algorithmic complexity</vt:lpstr>
      <vt:lpstr>Algorithmic complexity</vt:lpstr>
      <vt:lpstr>Algorithmic complexity</vt:lpstr>
      <vt:lpstr>Applications</vt:lpstr>
      <vt:lpstr>Applications</vt:lpstr>
      <vt:lpstr>Applications</vt:lpstr>
      <vt:lpstr>Applications</vt:lpstr>
      <vt:lpstr>Applications</vt:lpstr>
      <vt:lpstr>Applications</vt:lpstr>
      <vt:lpstr>Benchmark</vt:lpstr>
      <vt:lpstr>Benchmark</vt:lpstr>
      <vt:lpstr>Benchmark</vt:lpstr>
      <vt:lpstr>Benchmark</vt:lpstr>
      <vt:lpstr>Benchmark</vt:lpstr>
      <vt:lpstr>Benchmark</vt:lpstr>
      <vt:lpstr>Benchmark</vt:lpstr>
      <vt:lpstr>Conclusions</vt:lpstr>
      <vt:lpstr>Conclusions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QSR algorithm</dc:title>
  <cp:lastModifiedBy>Pedro Rivero</cp:lastModifiedBy>
  <cp:revision>6</cp:revision>
  <dcterms:modified xsi:type="dcterms:W3CDTF">2021-05-04T22:00:40Z</dcterms:modified>
</cp:coreProperties>
</file>